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16" r:id="rId3"/>
    <p:sldId id="257" r:id="rId4"/>
    <p:sldId id="258" r:id="rId5"/>
    <p:sldId id="300" r:id="rId6"/>
    <p:sldId id="269" r:id="rId7"/>
    <p:sldId id="287" r:id="rId8"/>
    <p:sldId id="286" r:id="rId9"/>
    <p:sldId id="320" r:id="rId10"/>
    <p:sldId id="273" r:id="rId11"/>
    <p:sldId id="325" r:id="rId12"/>
    <p:sldId id="305" r:id="rId13"/>
    <p:sldId id="326" r:id="rId14"/>
    <p:sldId id="274" r:id="rId15"/>
    <p:sldId id="275" r:id="rId16"/>
    <p:sldId id="306" r:id="rId17"/>
    <p:sldId id="276" r:id="rId18"/>
    <p:sldId id="307" r:id="rId19"/>
    <p:sldId id="309" r:id="rId20"/>
    <p:sldId id="279" r:id="rId21"/>
    <p:sldId id="321" r:id="rId22"/>
    <p:sldId id="312" r:id="rId23"/>
    <p:sldId id="282" r:id="rId24"/>
    <p:sldId id="280" r:id="rId25"/>
    <p:sldId id="324" r:id="rId26"/>
    <p:sldId id="291" r:id="rId27"/>
    <p:sldId id="284" r:id="rId28"/>
    <p:sldId id="294" r:id="rId29"/>
    <p:sldId id="271" r:id="rId30"/>
    <p:sldId id="296" r:id="rId31"/>
    <p:sldId id="322" r:id="rId32"/>
    <p:sldId id="285" r:id="rId33"/>
    <p:sldId id="310" r:id="rId34"/>
    <p:sldId id="277" r:id="rId35"/>
    <p:sldId id="308" r:id="rId36"/>
    <p:sldId id="323" r:id="rId37"/>
    <p:sldId id="317" r:id="rId38"/>
    <p:sldId id="318" r:id="rId3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60"/>
  </p:normalViewPr>
  <p:slideViewPr>
    <p:cSldViewPr>
      <p:cViewPr varScale="1">
        <p:scale>
          <a:sx n="109" d="100"/>
          <a:sy n="109" d="100"/>
        </p:scale>
        <p:origin x="166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oleObject" Target="file:///C:\Users\awilkie\Documents\FY2019\Ways%20&amp;%20Means\Information%20from%20Mac.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awilkie\AppData\Local\Microsoft\Windows\INetCache\Content.Outlook\UMC37DDE\Book3.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Recurring</c:v>
                </c:pt>
              </c:strCache>
            </c:strRef>
          </c:tx>
          <c:spPr>
            <a:solidFill>
              <a:schemeClr val="accent1"/>
            </a:solidFill>
            <a:ln>
              <a:noFill/>
            </a:ln>
            <a:effectLst/>
          </c:spPr>
          <c:invertIfNegative val="0"/>
          <c:cat>
            <c:numRef>
              <c:f>Sheet1!$A$2:$A$4</c:f>
              <c:numCache>
                <c:formatCode>General</c:formatCode>
                <c:ptCount val="3"/>
                <c:pt idx="0">
                  <c:v>2017</c:v>
                </c:pt>
                <c:pt idx="1">
                  <c:v>2018</c:v>
                </c:pt>
                <c:pt idx="2">
                  <c:v>2019</c:v>
                </c:pt>
              </c:numCache>
            </c:numRef>
          </c:cat>
          <c:val>
            <c:numRef>
              <c:f>Sheet1!$B$2:$B$4</c:f>
              <c:numCache>
                <c:formatCode>#,##0</c:formatCode>
                <c:ptCount val="3"/>
                <c:pt idx="0">
                  <c:v>7389072</c:v>
                </c:pt>
                <c:pt idx="1">
                  <c:v>7794074</c:v>
                </c:pt>
                <c:pt idx="2">
                  <c:v>8448681</c:v>
                </c:pt>
              </c:numCache>
            </c:numRef>
          </c:val>
          <c:extLst>
            <c:ext xmlns:c16="http://schemas.microsoft.com/office/drawing/2014/chart" uri="{C3380CC4-5D6E-409C-BE32-E72D297353CC}">
              <c16:uniqueId val="{00000000-C3B1-450C-A363-89AB08941ED8}"/>
            </c:ext>
          </c:extLst>
        </c:ser>
        <c:ser>
          <c:idx val="1"/>
          <c:order val="1"/>
          <c:tx>
            <c:strRef>
              <c:f>Sheet1!$C$1</c:f>
              <c:strCache>
                <c:ptCount val="1"/>
                <c:pt idx="0">
                  <c:v>Non-Recurring/Capital</c:v>
                </c:pt>
              </c:strCache>
            </c:strRef>
          </c:tx>
          <c:spPr>
            <a:solidFill>
              <a:schemeClr val="accent2"/>
            </a:solidFill>
            <a:ln>
              <a:noFill/>
            </a:ln>
            <a:effectLst/>
          </c:spPr>
          <c:invertIfNegative val="0"/>
          <c:cat>
            <c:numRef>
              <c:f>Sheet1!$A$2:$A$4</c:f>
              <c:numCache>
                <c:formatCode>General</c:formatCode>
                <c:ptCount val="3"/>
                <c:pt idx="0">
                  <c:v>2017</c:v>
                </c:pt>
                <c:pt idx="1">
                  <c:v>2018</c:v>
                </c:pt>
                <c:pt idx="2">
                  <c:v>2019</c:v>
                </c:pt>
              </c:numCache>
            </c:numRef>
          </c:cat>
          <c:val>
            <c:numRef>
              <c:f>Sheet1!$C$2:$C$4</c:f>
              <c:numCache>
                <c:formatCode>#,##0</c:formatCode>
                <c:ptCount val="3"/>
                <c:pt idx="0">
                  <c:v>550000</c:v>
                </c:pt>
                <c:pt idx="1">
                  <c:v>0</c:v>
                </c:pt>
                <c:pt idx="2" formatCode="General">
                  <c:v>1987848</c:v>
                </c:pt>
              </c:numCache>
            </c:numRef>
          </c:val>
          <c:extLst>
            <c:ext xmlns:c16="http://schemas.microsoft.com/office/drawing/2014/chart" uri="{C3380CC4-5D6E-409C-BE32-E72D297353CC}">
              <c16:uniqueId val="{00000001-C3B1-450C-A363-89AB08941ED8}"/>
            </c:ext>
          </c:extLst>
        </c:ser>
        <c:ser>
          <c:idx val="2"/>
          <c:order val="2"/>
          <c:tx>
            <c:strRef>
              <c:f>Sheet1!$D$1</c:f>
              <c:strCache>
                <c:ptCount val="1"/>
                <c:pt idx="0">
                  <c:v>Other</c:v>
                </c:pt>
              </c:strCache>
            </c:strRef>
          </c:tx>
          <c:spPr>
            <a:solidFill>
              <a:schemeClr val="accent3"/>
            </a:solidFill>
            <a:ln>
              <a:noFill/>
            </a:ln>
            <a:effectLst/>
          </c:spPr>
          <c:invertIfNegative val="0"/>
          <c:cat>
            <c:numRef>
              <c:f>Sheet1!$A$2:$A$4</c:f>
              <c:numCache>
                <c:formatCode>General</c:formatCode>
                <c:ptCount val="3"/>
                <c:pt idx="0">
                  <c:v>2017</c:v>
                </c:pt>
                <c:pt idx="1">
                  <c:v>2018</c:v>
                </c:pt>
                <c:pt idx="2">
                  <c:v>2019</c:v>
                </c:pt>
              </c:numCache>
            </c:numRef>
          </c:cat>
          <c:val>
            <c:numRef>
              <c:f>Sheet1!$D$2:$D$4</c:f>
              <c:numCache>
                <c:formatCode>#,##0</c:formatCode>
                <c:ptCount val="3"/>
                <c:pt idx="0">
                  <c:v>58813908</c:v>
                </c:pt>
                <c:pt idx="1">
                  <c:v>64281487</c:v>
                </c:pt>
                <c:pt idx="2">
                  <c:v>66289193</c:v>
                </c:pt>
              </c:numCache>
            </c:numRef>
          </c:val>
          <c:extLst>
            <c:ext xmlns:c16="http://schemas.microsoft.com/office/drawing/2014/chart" uri="{C3380CC4-5D6E-409C-BE32-E72D297353CC}">
              <c16:uniqueId val="{00000002-C3B1-450C-A363-89AB08941ED8}"/>
            </c:ext>
          </c:extLst>
        </c:ser>
        <c:ser>
          <c:idx val="3"/>
          <c:order val="3"/>
          <c:tx>
            <c:strRef>
              <c:f>Sheet1!$E$1</c:f>
              <c:strCache>
                <c:ptCount val="1"/>
                <c:pt idx="0">
                  <c:v>Federal</c:v>
                </c:pt>
              </c:strCache>
            </c:strRef>
          </c:tx>
          <c:spPr>
            <a:solidFill>
              <a:schemeClr val="accent4"/>
            </a:solidFill>
            <a:ln>
              <a:noFill/>
            </a:ln>
            <a:effectLst/>
          </c:spPr>
          <c:invertIfNegative val="0"/>
          <c:cat>
            <c:numRef>
              <c:f>Sheet1!$A$2:$A$4</c:f>
              <c:numCache>
                <c:formatCode>General</c:formatCode>
                <c:ptCount val="3"/>
                <c:pt idx="0">
                  <c:v>2017</c:v>
                </c:pt>
                <c:pt idx="1">
                  <c:v>2018</c:v>
                </c:pt>
                <c:pt idx="2">
                  <c:v>2019</c:v>
                </c:pt>
              </c:numCache>
            </c:numRef>
          </c:cat>
          <c:val>
            <c:numRef>
              <c:f>Sheet1!$E$2:$E$4</c:f>
              <c:numCache>
                <c:formatCode>#,##0</c:formatCode>
                <c:ptCount val="3"/>
                <c:pt idx="0">
                  <c:v>7240741</c:v>
                </c:pt>
                <c:pt idx="1">
                  <c:v>7240741</c:v>
                </c:pt>
                <c:pt idx="2">
                  <c:v>7240741</c:v>
                </c:pt>
              </c:numCache>
            </c:numRef>
          </c:val>
          <c:extLst>
            <c:ext xmlns:c16="http://schemas.microsoft.com/office/drawing/2014/chart" uri="{C3380CC4-5D6E-409C-BE32-E72D297353CC}">
              <c16:uniqueId val="{00000003-C3B1-450C-A363-89AB08941ED8}"/>
            </c:ext>
          </c:extLst>
        </c:ser>
        <c:dLbls>
          <c:showLegendKey val="0"/>
          <c:showVal val="0"/>
          <c:showCatName val="0"/>
          <c:showSerName val="0"/>
          <c:showPercent val="0"/>
          <c:showBubbleSize val="0"/>
        </c:dLbls>
        <c:gapWidth val="150"/>
        <c:overlap val="100"/>
        <c:axId val="357791472"/>
        <c:axId val="357791864"/>
      </c:barChart>
      <c:catAx>
        <c:axId val="35779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Calibri" panose="020F0502020204030204" pitchFamily="34" charset="0"/>
                <a:ea typeface="+mn-ea"/>
                <a:cs typeface="+mn-cs"/>
              </a:defRPr>
            </a:pPr>
            <a:endParaRPr lang="en-US"/>
          </a:p>
        </c:txPr>
        <c:crossAx val="357791864"/>
        <c:crosses val="autoZero"/>
        <c:auto val="1"/>
        <c:lblAlgn val="ctr"/>
        <c:lblOffset val="100"/>
        <c:noMultiLvlLbl val="0"/>
      </c:catAx>
      <c:valAx>
        <c:axId val="357791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Calibri" panose="020F0502020204030204" pitchFamily="34" charset="0"/>
                <a:ea typeface="+mn-ea"/>
                <a:cs typeface="+mn-cs"/>
              </a:defRPr>
            </a:pPr>
            <a:endParaRPr lang="en-US"/>
          </a:p>
        </c:txPr>
        <c:crossAx val="35779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ysClr val="windowText" lastClr="000000"/>
              </a:solidFill>
              <a:latin typeface="Calibri" panose="020F0502020204030204" pitchFamily="34" charset="0"/>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'colleges pivot'!$B$19</c:f>
              <c:strCache>
                <c:ptCount val="1"/>
                <c:pt idx="0">
                  <c:v>Headcount</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'colleges pivot'!$A$20:$A$25</c:f>
              <c:strCache>
                <c:ptCount val="6"/>
                <c:pt idx="0">
                  <c:v>Arts and Humanities</c:v>
                </c:pt>
                <c:pt idx="1">
                  <c:v>Behavioral and Social Scienes</c:v>
                </c:pt>
                <c:pt idx="2">
                  <c:v>Business</c:v>
                </c:pt>
                <c:pt idx="3">
                  <c:v>Education</c:v>
                </c:pt>
                <c:pt idx="4">
                  <c:v>School of Nursing</c:v>
                </c:pt>
                <c:pt idx="5">
                  <c:v>Science and Mathematics</c:v>
                </c:pt>
              </c:strCache>
            </c:strRef>
          </c:cat>
          <c:val>
            <c:numRef>
              <c:f>'colleges pivot'!$B$20:$B$25</c:f>
              <c:numCache>
                <c:formatCode>General</c:formatCode>
                <c:ptCount val="6"/>
                <c:pt idx="0">
                  <c:v>345</c:v>
                </c:pt>
                <c:pt idx="1">
                  <c:v>475</c:v>
                </c:pt>
                <c:pt idx="2">
                  <c:v>560</c:v>
                </c:pt>
                <c:pt idx="3">
                  <c:v>608</c:v>
                </c:pt>
                <c:pt idx="4">
                  <c:v>483</c:v>
                </c:pt>
                <c:pt idx="5">
                  <c:v>422</c:v>
                </c:pt>
              </c:numCache>
            </c:numRef>
          </c:val>
          <c:extLst>
            <c:ext xmlns:c16="http://schemas.microsoft.com/office/drawing/2014/chart" uri="{C3380CC4-5D6E-409C-BE32-E72D297353CC}">
              <c16:uniqueId val="{00000000-F855-4B41-907B-60AE3A5BC6D8}"/>
            </c:ext>
          </c:extLst>
        </c:ser>
        <c:ser>
          <c:idx val="1"/>
          <c:order val="1"/>
          <c:tx>
            <c:strRef>
              <c:f>'colleges pivot'!$C$19</c:f>
              <c:strCache>
                <c:ptCount val="1"/>
                <c:pt idx="0">
                  <c:v>FTE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'colleges pivot'!$A$20:$A$25</c:f>
              <c:strCache>
                <c:ptCount val="6"/>
                <c:pt idx="0">
                  <c:v>Arts and Humanities</c:v>
                </c:pt>
                <c:pt idx="1">
                  <c:v>Behavioral and Social Scienes</c:v>
                </c:pt>
                <c:pt idx="2">
                  <c:v>Business</c:v>
                </c:pt>
                <c:pt idx="3">
                  <c:v>Education</c:v>
                </c:pt>
                <c:pt idx="4">
                  <c:v>School of Nursing</c:v>
                </c:pt>
                <c:pt idx="5">
                  <c:v>Science and Mathematics</c:v>
                </c:pt>
              </c:strCache>
            </c:strRef>
          </c:cat>
          <c:val>
            <c:numRef>
              <c:f>'colleges pivot'!$C$20:$C$25</c:f>
              <c:numCache>
                <c:formatCode>0</c:formatCode>
                <c:ptCount val="6"/>
                <c:pt idx="0">
                  <c:v>340</c:v>
                </c:pt>
                <c:pt idx="1">
                  <c:v>450</c:v>
                </c:pt>
                <c:pt idx="2">
                  <c:v>571</c:v>
                </c:pt>
                <c:pt idx="3">
                  <c:v>571</c:v>
                </c:pt>
                <c:pt idx="4">
                  <c:v>453</c:v>
                </c:pt>
                <c:pt idx="5">
                  <c:v>415</c:v>
                </c:pt>
              </c:numCache>
            </c:numRef>
          </c:val>
          <c:extLst>
            <c:ext xmlns:c16="http://schemas.microsoft.com/office/drawing/2014/chart" uri="{C3380CC4-5D6E-409C-BE32-E72D297353CC}">
              <c16:uniqueId val="{00000001-F855-4B41-907B-60AE3A5BC6D8}"/>
            </c:ext>
          </c:extLst>
        </c:ser>
        <c:dLbls>
          <c:showLegendKey val="0"/>
          <c:showVal val="0"/>
          <c:showCatName val="0"/>
          <c:showSerName val="0"/>
          <c:showPercent val="0"/>
          <c:showBubbleSize val="0"/>
        </c:dLbls>
        <c:gapWidth val="219"/>
        <c:overlap val="-27"/>
        <c:axId val="360031256"/>
        <c:axId val="360035568"/>
      </c:barChart>
      <c:catAx>
        <c:axId val="360031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360035568"/>
        <c:crosses val="autoZero"/>
        <c:auto val="1"/>
        <c:lblAlgn val="ctr"/>
        <c:lblOffset val="100"/>
        <c:noMultiLvlLbl val="0"/>
      </c:catAx>
      <c:valAx>
        <c:axId val="360035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360031256"/>
        <c:crosses val="autoZero"/>
        <c:crossBetween val="between"/>
      </c:valAx>
      <c:spPr>
        <a:noFill/>
        <a:ln>
          <a:noFill/>
        </a:ln>
        <a:effectLst/>
      </c:spPr>
    </c:plotArea>
    <c:legend>
      <c:legendPos val="b"/>
      <c:layout>
        <c:manualLayout>
          <c:xMode val="edge"/>
          <c:yMode val="edge"/>
          <c:x val="0.37857826667877392"/>
          <c:y val="0.91797057081209166"/>
          <c:w val="0.24943325247441267"/>
          <c:h val="6.555496460800719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solidFill>
                  <a:schemeClr val="tx1"/>
                </a:solidFill>
                <a:latin typeface="Calibri" panose="020F0502020204030204" pitchFamily="34" charset="0"/>
                <a:ea typeface="+mn-ea"/>
                <a:cs typeface="+mn-cs"/>
              </a:defRPr>
            </a:pPr>
            <a:r>
              <a:rPr lang="en-US" dirty="0">
                <a:solidFill>
                  <a:schemeClr val="tx1"/>
                </a:solidFill>
                <a:latin typeface="Calibri" panose="020F0502020204030204" pitchFamily="34" charset="0"/>
              </a:rPr>
              <a:t>Fall </a:t>
            </a:r>
            <a:r>
              <a:rPr lang="en-US" dirty="0" smtClean="0">
                <a:solidFill>
                  <a:schemeClr val="tx1"/>
                </a:solidFill>
                <a:latin typeface="Calibri" panose="020F0502020204030204" pitchFamily="34" charset="0"/>
              </a:rPr>
              <a:t>2018 </a:t>
            </a:r>
            <a:r>
              <a:rPr lang="en-US" dirty="0">
                <a:solidFill>
                  <a:schemeClr val="tx1"/>
                </a:solidFill>
                <a:latin typeface="Calibri" panose="020F0502020204030204" pitchFamily="34" charset="0"/>
              </a:rPr>
              <a:t>Headcount</a:t>
            </a:r>
          </a:p>
        </c:rich>
      </c:tx>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pieChart>
        <c:varyColors val="1"/>
        <c:ser>
          <c:idx val="0"/>
          <c:order val="0"/>
          <c:spPr>
            <a:solidFill>
              <a:srgbClr val="0070C0"/>
            </a:solidFill>
            <a:ln>
              <a:noFill/>
            </a:ln>
          </c:spPr>
          <c:dPt>
            <c:idx val="0"/>
            <c:bubble3D val="0"/>
            <c:spPr>
              <a:solidFill>
                <a:srgbClr val="0070C0"/>
              </a:solidFill>
              <a:ln w="19050">
                <a:noFill/>
              </a:ln>
              <a:effectLst/>
            </c:spPr>
            <c:extLst>
              <c:ext xmlns:c16="http://schemas.microsoft.com/office/drawing/2014/chart" uri="{C3380CC4-5D6E-409C-BE32-E72D297353CC}">
                <c16:uniqueId val="{00000001-713A-4330-928F-876A4E71964E}"/>
              </c:ext>
            </c:extLst>
          </c:dPt>
          <c:dPt>
            <c:idx val="1"/>
            <c:bubble3D val="0"/>
            <c:spPr>
              <a:solidFill>
                <a:srgbClr val="FFC000"/>
              </a:solidFill>
              <a:ln w="19050">
                <a:noFill/>
              </a:ln>
              <a:effectLst/>
            </c:spPr>
            <c:extLst>
              <c:ext xmlns:c16="http://schemas.microsoft.com/office/drawing/2014/chart" uri="{C3380CC4-5D6E-409C-BE32-E72D297353CC}">
                <c16:uniqueId val="{00000003-713A-4330-928F-876A4E71964E}"/>
              </c:ext>
            </c:extLst>
          </c:dPt>
          <c:dLbls>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Calibri" panose="020F050202020403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713A-4330-928F-876A4E71964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Sheet1!$A$24:$A$25</c:f>
              <c:strCache>
                <c:ptCount val="2"/>
                <c:pt idx="0">
                  <c:v>In State</c:v>
                </c:pt>
                <c:pt idx="1">
                  <c:v>Out of State</c:v>
                </c:pt>
              </c:strCache>
            </c:strRef>
          </c:cat>
          <c:val>
            <c:numRef>
              <c:f>Sheet1!$C$24:$C$25</c:f>
              <c:numCache>
                <c:formatCode>0%</c:formatCode>
                <c:ptCount val="2"/>
                <c:pt idx="0">
                  <c:v>0.92</c:v>
                </c:pt>
                <c:pt idx="1">
                  <c:v>0.08</c:v>
                </c:pt>
              </c:numCache>
            </c:numRef>
          </c:val>
          <c:extLst>
            <c:ext xmlns:c16="http://schemas.microsoft.com/office/drawing/2014/chart" uri="{C3380CC4-5D6E-409C-BE32-E72D297353CC}">
              <c16:uniqueId val="{00000004-713A-4330-928F-876A4E71964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mn-cs"/>
              </a:defRPr>
            </a:pPr>
            <a:r>
              <a:rPr lang="en-US" dirty="0">
                <a:solidFill>
                  <a:schemeClr val="tx1"/>
                </a:solidFill>
                <a:latin typeface="Calibri" panose="020F0502020204030204" pitchFamily="34" charset="0"/>
              </a:rPr>
              <a:t>Fall </a:t>
            </a:r>
            <a:r>
              <a:rPr lang="en-US" dirty="0" smtClean="0">
                <a:solidFill>
                  <a:schemeClr val="tx1"/>
                </a:solidFill>
                <a:latin typeface="Calibri" panose="020F0502020204030204" pitchFamily="34" charset="0"/>
              </a:rPr>
              <a:t>2018 </a:t>
            </a:r>
            <a:r>
              <a:rPr lang="en-US" dirty="0">
                <a:solidFill>
                  <a:schemeClr val="tx1"/>
                </a:solidFill>
                <a:latin typeface="Calibri" panose="020F0502020204030204" pitchFamily="34" charset="0"/>
              </a:rPr>
              <a:t>FTE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pieChart>
        <c:varyColors val="1"/>
        <c:ser>
          <c:idx val="0"/>
          <c:order val="0"/>
          <c:spPr>
            <a:solidFill>
              <a:srgbClr val="FFC000"/>
            </a:solidFill>
            <a:ln>
              <a:noFill/>
            </a:ln>
          </c:spPr>
          <c:dPt>
            <c:idx val="0"/>
            <c:bubble3D val="0"/>
            <c:spPr>
              <a:solidFill>
                <a:srgbClr val="0070C0"/>
              </a:solidFill>
              <a:ln w="19050">
                <a:noFill/>
              </a:ln>
              <a:effectLst/>
            </c:spPr>
            <c:extLst>
              <c:ext xmlns:c16="http://schemas.microsoft.com/office/drawing/2014/chart" uri="{C3380CC4-5D6E-409C-BE32-E72D297353CC}">
                <c16:uniqueId val="{00000001-6221-4E95-850B-857194209C8D}"/>
              </c:ext>
            </c:extLst>
          </c:dPt>
          <c:dPt>
            <c:idx val="1"/>
            <c:bubble3D val="0"/>
            <c:spPr>
              <a:solidFill>
                <a:srgbClr val="FFC000"/>
              </a:solidFill>
              <a:ln w="19050">
                <a:noFill/>
              </a:ln>
              <a:effectLst/>
            </c:spPr>
            <c:extLst>
              <c:ext xmlns:c16="http://schemas.microsoft.com/office/drawing/2014/chart" uri="{C3380CC4-5D6E-409C-BE32-E72D297353CC}">
                <c16:uniqueId val="{00000003-6221-4E95-850B-857194209C8D}"/>
              </c:ext>
            </c:extLst>
          </c:dPt>
          <c:dLbls>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Calibri" panose="020F050202020403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6221-4E95-850B-857194209C8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Sheet1!$I$13:$I$14</c:f>
              <c:strCache>
                <c:ptCount val="2"/>
                <c:pt idx="0">
                  <c:v>In State</c:v>
                </c:pt>
                <c:pt idx="1">
                  <c:v>Out of State</c:v>
                </c:pt>
              </c:strCache>
            </c:strRef>
          </c:cat>
          <c:val>
            <c:numRef>
              <c:f>Sheet1!$K$13:$K$14</c:f>
              <c:numCache>
                <c:formatCode>0%</c:formatCode>
                <c:ptCount val="2"/>
                <c:pt idx="0">
                  <c:v>0.92</c:v>
                </c:pt>
                <c:pt idx="1">
                  <c:v>0.08</c:v>
                </c:pt>
              </c:numCache>
            </c:numRef>
          </c:val>
          <c:extLst>
            <c:ext xmlns:c16="http://schemas.microsoft.com/office/drawing/2014/chart" uri="{C3380CC4-5D6E-409C-BE32-E72D297353CC}">
              <c16:uniqueId val="{00000004-6221-4E95-850B-857194209C8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aseline="0" dirty="0" smtClean="0">
                <a:solidFill>
                  <a:schemeClr val="tx1"/>
                </a:solidFill>
              </a:rPr>
              <a:t>First </a:t>
            </a:r>
            <a:r>
              <a:rPr lang="en-US" baseline="0" dirty="0">
                <a:solidFill>
                  <a:schemeClr val="tx1"/>
                </a:solidFill>
              </a:rPr>
              <a:t>Time Full-Time Students Starting Fall 2011</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'C:\Users\mkirkpatrick\Documents\House Ways and Means\2018 request with fall 2018 data\[House WM with fall 2018 data 121018.xlsx]18-19 grad data'!$C$12</c:f>
              <c:strCache>
                <c:ptCount val="1"/>
                <c:pt idx="0">
                  <c:v>Graduated from Lander in 6 Years</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'[1]18-19 grad data'!$A$13</c:f>
              <c:strCache>
                <c:ptCount val="1"/>
                <c:pt idx="0">
                  <c:v>Graduated</c:v>
                </c:pt>
              </c:strCache>
            </c:strRef>
          </c:cat>
          <c:val>
            <c:numRef>
              <c:f>'[1]18-19 grad data'!$C$13</c:f>
              <c:numCache>
                <c:formatCode>General</c:formatCode>
                <c:ptCount val="1"/>
                <c:pt idx="0">
                  <c:v>0.42352941176470588</c:v>
                </c:pt>
              </c:numCache>
            </c:numRef>
          </c:val>
          <c:extLst>
            <c:ext xmlns:c16="http://schemas.microsoft.com/office/drawing/2014/chart" uri="{C3380CC4-5D6E-409C-BE32-E72D297353CC}">
              <c16:uniqueId val="{00000000-8D1A-4B40-8629-EEEF837D6617}"/>
            </c:ext>
          </c:extLst>
        </c:ser>
        <c:ser>
          <c:idx val="1"/>
          <c:order val="1"/>
          <c:tx>
            <c:strRef>
              <c:f>'C:\Users\mkirkpatrick\Documents\House Ways and Means\2018 request with fall 2018 data\[House WM with fall 2018 data 121018.xlsx]18-19 grad data'!$D$12</c:f>
              <c:strCache>
                <c:ptCount val="1"/>
                <c:pt idx="0">
                  <c:v>Graduated from Another Institution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'[1]18-19 grad data'!$A$13</c:f>
              <c:strCache>
                <c:ptCount val="1"/>
                <c:pt idx="0">
                  <c:v>Graduated</c:v>
                </c:pt>
              </c:strCache>
            </c:strRef>
          </c:cat>
          <c:val>
            <c:numRef>
              <c:f>'[1]18-19 grad data'!$D$13</c:f>
              <c:numCache>
                <c:formatCode>General</c:formatCode>
                <c:ptCount val="1"/>
                <c:pt idx="0">
                  <c:v>0.15126050420168066</c:v>
                </c:pt>
              </c:numCache>
            </c:numRef>
          </c:val>
          <c:extLst>
            <c:ext xmlns:c16="http://schemas.microsoft.com/office/drawing/2014/chart" uri="{C3380CC4-5D6E-409C-BE32-E72D297353CC}">
              <c16:uniqueId val="{00000001-8D1A-4B40-8629-EEEF837D6617}"/>
            </c:ext>
          </c:extLst>
        </c:ser>
        <c:ser>
          <c:idx val="2"/>
          <c:order val="2"/>
          <c:tx>
            <c:strRef>
              <c:f>'C:\Users\mkirkpatrick\Documents\House Ways and Means\2018 request with fall 2018 data\[House WM with fall 2018 data 121018.xlsx]18-19 grad data'!$E$12</c:f>
              <c:strCache>
                <c:ptCount val="1"/>
                <c:pt idx="0">
                  <c:v>Total Transferred Out</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'[1]18-19 grad data'!$A$13</c:f>
              <c:strCache>
                <c:ptCount val="1"/>
                <c:pt idx="0">
                  <c:v>Graduated</c:v>
                </c:pt>
              </c:strCache>
            </c:strRef>
          </c:cat>
          <c:val>
            <c:numRef>
              <c:f>'[1]18-19 grad data'!$E$13</c:f>
              <c:numCache>
                <c:formatCode>General</c:formatCode>
                <c:ptCount val="1"/>
                <c:pt idx="0">
                  <c:v>0.36974789915966388</c:v>
                </c:pt>
              </c:numCache>
            </c:numRef>
          </c:val>
          <c:extLst>
            <c:ext xmlns:c16="http://schemas.microsoft.com/office/drawing/2014/chart" uri="{C3380CC4-5D6E-409C-BE32-E72D297353CC}">
              <c16:uniqueId val="{00000002-8D1A-4B40-8629-EEEF837D6617}"/>
            </c:ext>
          </c:extLst>
        </c:ser>
        <c:ser>
          <c:idx val="3"/>
          <c:order val="3"/>
          <c:tx>
            <c:strRef>
              <c:f>'C:\Users\mkirkpatrick\Documents\House Ways and Means\2018 request with fall 2018 data\[House WM with fall 2018 data 121018.xlsx]18-19 grad data'!$F$12</c:f>
              <c:strCache>
                <c:ptCount val="1"/>
                <c:pt idx="0">
                  <c:v>Still Enrolled at Lander</c:v>
                </c:pt>
              </c:strCache>
            </c:strRef>
          </c:tx>
          <c:spPr>
            <a:solidFill>
              <a:schemeClr val="accent4"/>
            </a:solidFill>
            <a:ln>
              <a:noFill/>
            </a:ln>
            <a:effectLst/>
          </c:spPr>
          <c:invertIfNegative val="0"/>
          <c:dLbls>
            <c:dLbl>
              <c:idx val="0"/>
              <c:layout>
                <c:manualLayout>
                  <c:x val="2.9750160726999134E-3"/>
                  <c:y val="4.83664836504047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1A-4B40-8629-EEEF837D661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'[1]18-19 grad data'!$A$13</c:f>
              <c:strCache>
                <c:ptCount val="1"/>
                <c:pt idx="0">
                  <c:v>Graduated</c:v>
                </c:pt>
              </c:strCache>
            </c:strRef>
          </c:cat>
          <c:val>
            <c:numRef>
              <c:f>'[1]18-19 grad data'!$F$13</c:f>
              <c:numCache>
                <c:formatCode>General</c:formatCode>
                <c:ptCount val="1"/>
                <c:pt idx="0">
                  <c:v>8.4033613445378148E-3</c:v>
                </c:pt>
              </c:numCache>
            </c:numRef>
          </c:val>
          <c:extLst>
            <c:ext xmlns:c16="http://schemas.microsoft.com/office/drawing/2014/chart" uri="{C3380CC4-5D6E-409C-BE32-E72D297353CC}">
              <c16:uniqueId val="{00000004-8D1A-4B40-8629-EEEF837D6617}"/>
            </c:ext>
          </c:extLst>
        </c:ser>
        <c:ser>
          <c:idx val="4"/>
          <c:order val="4"/>
          <c:tx>
            <c:strRef>
              <c:f>'C:\Users\mkirkpatrick\Documents\House Ways and Means\2018 request with fall 2018 data\[House WM with fall 2018 data 121018.xlsx]18-19 grad data'!$G$12</c:f>
              <c:strCache>
                <c:ptCount val="1"/>
                <c:pt idx="0">
                  <c:v>Students with no subsequent tracking</c:v>
                </c:pt>
              </c:strCache>
            </c:strRef>
          </c:tx>
          <c:spPr>
            <a:solidFill>
              <a:schemeClr val="accent5"/>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8D1A-4B40-8629-EEEF837D6617}"/>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'[1]18-19 grad data'!$A$13</c:f>
              <c:strCache>
                <c:ptCount val="1"/>
                <c:pt idx="0">
                  <c:v>Graduated</c:v>
                </c:pt>
              </c:strCache>
            </c:strRef>
          </c:cat>
          <c:val>
            <c:numRef>
              <c:f>'[1]18-19 grad data'!$G$13</c:f>
              <c:numCache>
                <c:formatCode>General</c:formatCode>
                <c:ptCount val="1"/>
                <c:pt idx="0">
                  <c:v>4.7058823529411764E-2</c:v>
                </c:pt>
              </c:numCache>
            </c:numRef>
          </c:val>
          <c:extLst>
            <c:ext xmlns:c16="http://schemas.microsoft.com/office/drawing/2014/chart" uri="{C3380CC4-5D6E-409C-BE32-E72D297353CC}">
              <c16:uniqueId val="{00000006-8D1A-4B40-8629-EEEF837D6617}"/>
            </c:ext>
          </c:extLst>
        </c:ser>
        <c:dLbls>
          <c:showLegendKey val="0"/>
          <c:showVal val="0"/>
          <c:showCatName val="0"/>
          <c:showSerName val="0"/>
          <c:showPercent val="0"/>
          <c:showBubbleSize val="0"/>
        </c:dLbls>
        <c:gapWidth val="150"/>
        <c:overlap val="100"/>
        <c:axId val="247232656"/>
        <c:axId val="247235008"/>
      </c:barChart>
      <c:catAx>
        <c:axId val="247232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47235008"/>
        <c:crosses val="autoZero"/>
        <c:auto val="1"/>
        <c:lblAlgn val="ctr"/>
        <c:lblOffset val="100"/>
        <c:noMultiLvlLbl val="0"/>
      </c:catAx>
      <c:valAx>
        <c:axId val="24723500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47232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 2015</c:v>
                </c:pt>
                <c:pt idx="1">
                  <c:v>FY 2016</c:v>
                </c:pt>
                <c:pt idx="2">
                  <c:v>FY 2017</c:v>
                </c:pt>
                <c:pt idx="3">
                  <c:v>FY 2018</c:v>
                </c:pt>
                <c:pt idx="4">
                  <c:v>FY 2019</c:v>
                </c:pt>
                <c:pt idx="5">
                  <c:v>FY 2020</c:v>
                </c:pt>
              </c:strCache>
            </c:strRef>
          </c:cat>
          <c:val>
            <c:numRef>
              <c:f>Sheet1!$B$2:$B$7</c:f>
              <c:numCache>
                <c:formatCode>_("$"* #,##0_);_("$"* \(#,##0\);_("$"* "-"??_);_(@_)</c:formatCode>
                <c:ptCount val="6"/>
                <c:pt idx="0">
                  <c:v>5209</c:v>
                </c:pt>
                <c:pt idx="1">
                  <c:v>5376</c:v>
                </c:pt>
                <c:pt idx="2">
                  <c:v>5600</c:v>
                </c:pt>
                <c:pt idx="3">
                  <c:v>5850</c:v>
                </c:pt>
                <c:pt idx="4">
                  <c:v>5850</c:v>
                </c:pt>
                <c:pt idx="5">
                  <c:v>5850</c:v>
                </c:pt>
              </c:numCache>
            </c:numRef>
          </c:val>
          <c:extLst>
            <c:ext xmlns:c16="http://schemas.microsoft.com/office/drawing/2014/chart" uri="{C3380CC4-5D6E-409C-BE32-E72D297353CC}">
              <c16:uniqueId val="{00000000-F469-475C-9C42-D877A948D8CF}"/>
            </c:ext>
          </c:extLst>
        </c:ser>
        <c:ser>
          <c:idx val="1"/>
          <c:order val="1"/>
          <c:tx>
            <c:strRef>
              <c:f>Sheet1!$C$1</c:f>
              <c:strCache>
                <c:ptCount val="1"/>
                <c:pt idx="0">
                  <c:v>Out-of-State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 2015</c:v>
                </c:pt>
                <c:pt idx="1">
                  <c:v>FY 2016</c:v>
                </c:pt>
                <c:pt idx="2">
                  <c:v>FY 2017</c:v>
                </c:pt>
                <c:pt idx="3">
                  <c:v>FY 2018</c:v>
                </c:pt>
                <c:pt idx="4">
                  <c:v>FY 2019</c:v>
                </c:pt>
                <c:pt idx="5">
                  <c:v>FY 2020</c:v>
                </c:pt>
              </c:strCache>
            </c:strRef>
          </c:cat>
          <c:val>
            <c:numRef>
              <c:f>Sheet1!$C$2:$C$7</c:f>
              <c:numCache>
                <c:formatCode>_("$"* #,##0_);_("$"* \(#,##0\);_("$"* "-"??_);_(@_)</c:formatCode>
                <c:ptCount val="6"/>
                <c:pt idx="0">
                  <c:v>9869</c:v>
                </c:pt>
                <c:pt idx="1">
                  <c:v>10185</c:v>
                </c:pt>
                <c:pt idx="2">
                  <c:v>10400</c:v>
                </c:pt>
                <c:pt idx="3">
                  <c:v>10650</c:v>
                </c:pt>
                <c:pt idx="4">
                  <c:v>10650</c:v>
                </c:pt>
                <c:pt idx="5">
                  <c:v>10650</c:v>
                </c:pt>
              </c:numCache>
            </c:numRef>
          </c:val>
          <c:extLst>
            <c:ext xmlns:c16="http://schemas.microsoft.com/office/drawing/2014/chart" uri="{C3380CC4-5D6E-409C-BE32-E72D297353CC}">
              <c16:uniqueId val="{00000001-F469-475C-9C42-D877A948D8CF}"/>
            </c:ext>
          </c:extLst>
        </c:ser>
        <c:dLbls>
          <c:dLblPos val="outEnd"/>
          <c:showLegendKey val="0"/>
          <c:showVal val="1"/>
          <c:showCatName val="0"/>
          <c:showSerName val="0"/>
          <c:showPercent val="0"/>
          <c:showBubbleSize val="0"/>
        </c:dLbls>
        <c:gapWidth val="219"/>
        <c:overlap val="-27"/>
        <c:axId val="357792256"/>
        <c:axId val="358454624"/>
      </c:barChart>
      <c:catAx>
        <c:axId val="35779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mn-cs"/>
              </a:defRPr>
            </a:pPr>
            <a:endParaRPr lang="en-US"/>
          </a:p>
        </c:txPr>
        <c:crossAx val="358454624"/>
        <c:crosses val="autoZero"/>
        <c:auto val="1"/>
        <c:lblAlgn val="ctr"/>
        <c:lblOffset val="100"/>
        <c:noMultiLvlLbl val="0"/>
      </c:catAx>
      <c:valAx>
        <c:axId val="358454624"/>
        <c:scaling>
          <c:orientation val="minMax"/>
          <c:max val="12000"/>
          <c:min val="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mn-cs"/>
              </a:defRPr>
            </a:pPr>
            <a:endParaRPr lang="en-US"/>
          </a:p>
        </c:txPr>
        <c:crossAx val="357792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mn-cs"/>
              </a:defRPr>
            </a:pPr>
            <a:r>
              <a:rPr lang="en-US" dirty="0" smtClean="0">
                <a:solidFill>
                  <a:schemeClr val="tx1"/>
                </a:solidFill>
                <a:latin typeface="Calibri" panose="020F0502020204030204" pitchFamily="34" charset="0"/>
              </a:rPr>
              <a:t> Senior</a:t>
            </a:r>
            <a:r>
              <a:rPr lang="en-US" baseline="0" dirty="0" smtClean="0">
                <a:solidFill>
                  <a:schemeClr val="tx1"/>
                </a:solidFill>
                <a:latin typeface="Calibri" panose="020F0502020204030204" pitchFamily="34" charset="0"/>
              </a:rPr>
              <a:t> </a:t>
            </a:r>
            <a:r>
              <a:rPr lang="en-US" dirty="0" smtClean="0">
                <a:solidFill>
                  <a:schemeClr val="tx1"/>
                </a:solidFill>
                <a:latin typeface="Calibri" panose="020F0502020204030204" pitchFamily="34" charset="0"/>
              </a:rPr>
              <a:t>Administration</a:t>
            </a:r>
            <a:endParaRPr lang="en-US" dirty="0">
              <a:solidFill>
                <a:schemeClr val="tx1"/>
              </a:solidFill>
              <a:latin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pieChart>
        <c:varyColors val="1"/>
        <c:ser>
          <c:idx val="0"/>
          <c:order val="0"/>
          <c:tx>
            <c:strRef>
              <c:f>Sheet1!$B$1</c:f>
              <c:strCache>
                <c:ptCount val="1"/>
                <c:pt idx="0">
                  <c:v>Administration</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68F6-4256-B5C6-3A071A64A55C}"/>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68F6-4256-B5C6-3A071A64A55C}"/>
              </c:ext>
            </c:extLst>
          </c:dPt>
          <c:dLbls>
            <c:dLbl>
              <c:idx val="1"/>
              <c:layout>
                <c:manualLayout>
                  <c:x val="6.7297298357473515E-2"/>
                  <c:y val="-0.20644184514972744"/>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alibri" panose="020F0502020204030204" pitchFamily="34" charset="0"/>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8F6-4256-B5C6-3A071A64A5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libri" panose="020F050202020403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Minority</c:v>
                </c:pt>
                <c:pt idx="1">
                  <c:v>Non-Minority</c:v>
                </c:pt>
              </c:strCache>
            </c:strRef>
          </c:cat>
          <c:val>
            <c:numRef>
              <c:f>Sheet1!$B$2:$B$3</c:f>
              <c:numCache>
                <c:formatCode>General</c:formatCode>
                <c:ptCount val="2"/>
                <c:pt idx="0">
                  <c:v>3</c:v>
                </c:pt>
                <c:pt idx="1">
                  <c:v>13</c:v>
                </c:pt>
              </c:numCache>
            </c:numRef>
          </c:val>
          <c:extLst>
            <c:ext xmlns:c16="http://schemas.microsoft.com/office/drawing/2014/chart" uri="{C3380CC4-5D6E-409C-BE32-E72D297353CC}">
              <c16:uniqueId val="{00000004-68F6-4256-B5C6-3A071A64A55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mn-cs"/>
              </a:defRPr>
            </a:pPr>
            <a:r>
              <a:rPr lang="en-US" dirty="0" smtClean="0">
                <a:solidFill>
                  <a:schemeClr val="tx1"/>
                </a:solidFill>
                <a:latin typeface="Calibri" panose="020F0502020204030204" pitchFamily="34" charset="0"/>
              </a:rPr>
              <a:t>Full-Tim</a:t>
            </a:r>
            <a:r>
              <a:rPr lang="en-US" baseline="0" dirty="0" smtClean="0">
                <a:solidFill>
                  <a:schemeClr val="tx1"/>
                </a:solidFill>
                <a:latin typeface="Calibri" panose="020F0502020204030204" pitchFamily="34" charset="0"/>
              </a:rPr>
              <a:t>e Faculty &amp; Staff</a:t>
            </a:r>
            <a:endParaRPr lang="en-US" dirty="0">
              <a:solidFill>
                <a:schemeClr val="tx1"/>
              </a:solidFill>
              <a:latin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pieChart>
        <c:varyColors val="1"/>
        <c:ser>
          <c:idx val="0"/>
          <c:order val="0"/>
          <c:tx>
            <c:strRef>
              <c:f>Sheet1!$B$1</c:f>
              <c:strCache>
                <c:ptCount val="1"/>
                <c:pt idx="0">
                  <c:v>FTEs</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993F-4D58-8EED-78CC15F6F8EB}"/>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993F-4D58-8EED-78CC15F6F8EB}"/>
              </c:ext>
            </c:extLst>
          </c:dPt>
          <c:dLbls>
            <c:dLbl>
              <c:idx val="0"/>
              <c:layout>
                <c:manualLayout>
                  <c:x val="-7.9090625980277066E-2"/>
                  <c:y val="0.1316229859471719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93F-4D58-8EED-78CC15F6F8EB}"/>
                </c:ext>
              </c:extLst>
            </c:dLbl>
            <c:dLbl>
              <c:idx val="1"/>
              <c:layout>
                <c:manualLayout>
                  <c:x val="0.11148769175882982"/>
                  <c:y val="-0.19211694719410208"/>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alibri" panose="020F0502020204030204" pitchFamily="34" charset="0"/>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93F-4D58-8EED-78CC15F6F8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libri" panose="020F050202020403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Minority</c:v>
                </c:pt>
                <c:pt idx="1">
                  <c:v>Non-Minority</c:v>
                </c:pt>
              </c:strCache>
            </c:strRef>
          </c:cat>
          <c:val>
            <c:numRef>
              <c:f>Sheet1!$B$2:$B$3</c:f>
              <c:numCache>
                <c:formatCode>General</c:formatCode>
                <c:ptCount val="2"/>
                <c:pt idx="0">
                  <c:v>56.92</c:v>
                </c:pt>
                <c:pt idx="1">
                  <c:v>347</c:v>
                </c:pt>
              </c:numCache>
            </c:numRef>
          </c:val>
          <c:extLst>
            <c:ext xmlns:c16="http://schemas.microsoft.com/office/drawing/2014/chart" uri="{C3380CC4-5D6E-409C-BE32-E72D297353CC}">
              <c16:uniqueId val="{00000004-993F-4D58-8EED-78CC15F6F8E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mn-cs"/>
              </a:defRPr>
            </a:pPr>
            <a:r>
              <a:rPr lang="en-US" dirty="0" smtClean="0">
                <a:solidFill>
                  <a:schemeClr val="tx1"/>
                </a:solidFill>
                <a:latin typeface="Calibri" panose="020F0502020204030204" pitchFamily="34" charset="0"/>
              </a:rPr>
              <a:t>All</a:t>
            </a:r>
            <a:r>
              <a:rPr lang="en-US" baseline="0" dirty="0" smtClean="0">
                <a:solidFill>
                  <a:schemeClr val="tx1"/>
                </a:solidFill>
                <a:latin typeface="Calibri" panose="020F0502020204030204" pitchFamily="34" charset="0"/>
              </a:rPr>
              <a:t> Faculty &amp; Staff </a:t>
            </a:r>
            <a:endParaRPr lang="en-US" dirty="0">
              <a:solidFill>
                <a:schemeClr val="tx1"/>
              </a:solidFill>
              <a:latin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pieChart>
        <c:varyColors val="1"/>
        <c:ser>
          <c:idx val="0"/>
          <c:order val="0"/>
          <c:tx>
            <c:strRef>
              <c:f>Sheet1!$B$1</c:f>
              <c:strCache>
                <c:ptCount val="1"/>
                <c:pt idx="0">
                  <c:v>Institution</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A834-4F60-889B-D0E4ACCA344A}"/>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A834-4F60-889B-D0E4ACCA344A}"/>
              </c:ext>
            </c:extLst>
          </c:dPt>
          <c:dLbls>
            <c:dLbl>
              <c:idx val="0"/>
              <c:layout>
                <c:manualLayout>
                  <c:x val="-8.2363670831518659E-2"/>
                  <c:y val="0.1274947157051169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834-4F60-889B-D0E4ACCA344A}"/>
                </c:ext>
              </c:extLst>
            </c:dLbl>
            <c:dLbl>
              <c:idx val="1"/>
              <c:layout>
                <c:manualLayout>
                  <c:x val="0.11745981909204849"/>
                  <c:y val="-0.18914234050583206"/>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alibri" panose="020F0502020204030204" pitchFamily="34" charset="0"/>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834-4F60-889B-D0E4ACCA344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libri" panose="020F050202020403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Minority</c:v>
                </c:pt>
                <c:pt idx="1">
                  <c:v>Non-Minority</c:v>
                </c:pt>
              </c:strCache>
            </c:strRef>
          </c:cat>
          <c:val>
            <c:numRef>
              <c:f>Sheet1!$B$2:$B$3</c:f>
              <c:numCache>
                <c:formatCode>General</c:formatCode>
                <c:ptCount val="2"/>
                <c:pt idx="0">
                  <c:v>86</c:v>
                </c:pt>
                <c:pt idx="1">
                  <c:v>487</c:v>
                </c:pt>
              </c:numCache>
            </c:numRef>
          </c:val>
          <c:extLst>
            <c:ext xmlns:c16="http://schemas.microsoft.com/office/drawing/2014/chart" uri="{C3380CC4-5D6E-409C-BE32-E72D297353CC}">
              <c16:uniqueId val="{00000004-A834-4F60-889B-D0E4ACCA344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01307475454457"/>
          <c:y val="5.091670508954798E-3"/>
          <c:w val="0.60888743073782448"/>
          <c:h val="0.98482463246696128"/>
        </c:manualLayout>
      </c:layout>
      <c:pieChart>
        <c:varyColors val="1"/>
        <c:ser>
          <c:idx val="0"/>
          <c:order val="0"/>
          <c:tx>
            <c:strRef>
              <c:f>Sheet1!$B$1</c:f>
              <c:strCache>
                <c:ptCount val="1"/>
                <c:pt idx="0">
                  <c:v>Column2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08-4A2B-91EE-C9945C95B35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708-4A2B-91EE-C9945C95B35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708-4A2B-91EE-C9945C95B35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708-4A2B-91EE-C9945C95B35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708-4A2B-91EE-C9945C95B35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08-4A2B-91EE-C9945C95B35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708-4A2B-91EE-C9945C95B35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708-4A2B-91EE-C9945C95B35B}"/>
              </c:ext>
            </c:extLst>
          </c:dPt>
          <c:dLbls>
            <c:dLbl>
              <c:idx val="0"/>
              <c:layout>
                <c:manualLayout>
                  <c:x val="-0.15243240832759988"/>
                  <c:y val="0.20596158184629434"/>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B708-4A2B-91EE-C9945C95B35B}"/>
                </c:ext>
              </c:extLst>
            </c:dLbl>
            <c:dLbl>
              <c:idx val="1"/>
              <c:layout>
                <c:manualLayout>
                  <c:x val="-0.14926343551716242"/>
                  <c:y val="-8.111369726582919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B708-4A2B-91EE-C9945C95B35B}"/>
                </c:ext>
              </c:extLst>
            </c:dLbl>
            <c:dLbl>
              <c:idx val="2"/>
              <c:layout>
                <c:manualLayout>
                  <c:x val="-0.11505090079759447"/>
                  <c:y val="-0.1639972047519217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B708-4A2B-91EE-C9945C95B35B}"/>
                </c:ext>
              </c:extLst>
            </c:dLbl>
            <c:dLbl>
              <c:idx val="3"/>
              <c:layout>
                <c:manualLayout>
                  <c:x val="0.13929159340519323"/>
                  <c:y val="-0.14975200426990651"/>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B708-4A2B-91EE-C9945C95B35B}"/>
                </c:ext>
              </c:extLst>
            </c:dLbl>
            <c:dLbl>
              <c:idx val="4"/>
              <c:layout>
                <c:manualLayout>
                  <c:x val="-1.6140712993400096E-2"/>
                  <c:y val="2.063003130897946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B708-4A2B-91EE-C9945C95B35B}"/>
                </c:ext>
              </c:extLst>
            </c:dLbl>
            <c:dLbl>
              <c:idx val="6"/>
              <c:layout>
                <c:manualLayout>
                  <c:x val="-3.9905078612746225E-2"/>
                  <c:y val="5.0180205461738667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B708-4A2B-91EE-C9945C95B35B}"/>
                </c:ext>
              </c:extLst>
            </c:dLbl>
            <c:dLbl>
              <c:idx val="7"/>
              <c:layout>
                <c:manualLayout>
                  <c:x val="4.3253892413933695E-2"/>
                  <c:y val="-7.0322278897527749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B708-4A2B-91EE-C9945C95B35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Sheet1!$A$2:$A$9</c:f>
              <c:strCache>
                <c:ptCount val="8"/>
                <c:pt idx="0">
                  <c:v>Tuition &amp; Student Fees</c:v>
                </c:pt>
                <c:pt idx="1">
                  <c:v>Federal Grants</c:v>
                </c:pt>
                <c:pt idx="2">
                  <c:v>State Grants</c:v>
                </c:pt>
                <c:pt idx="3">
                  <c:v>Sales &amp; Services, Auxiliary, and Other Service</c:v>
                </c:pt>
                <c:pt idx="4">
                  <c:v>Other Revenue</c:v>
                </c:pt>
                <c:pt idx="5">
                  <c:v>Recurring State Appropriations</c:v>
                </c:pt>
                <c:pt idx="6">
                  <c:v>Non-Recurring State Appropriations/Capital</c:v>
                </c:pt>
                <c:pt idx="7">
                  <c:v>Allocations from State Agencies</c:v>
                </c:pt>
              </c:strCache>
            </c:strRef>
          </c:cat>
          <c:val>
            <c:numRef>
              <c:f>Sheet1!$B$2:$B$9</c:f>
              <c:numCache>
                <c:formatCode>_("$"* #,##0_);_("$"* \(#,##0\);_("$"* "-"??_);_(@_)</c:formatCode>
                <c:ptCount val="8"/>
                <c:pt idx="0">
                  <c:v>35153934</c:v>
                </c:pt>
                <c:pt idx="1">
                  <c:v>7240741</c:v>
                </c:pt>
                <c:pt idx="2">
                  <c:v>7564710</c:v>
                </c:pt>
                <c:pt idx="3">
                  <c:v>21273513</c:v>
                </c:pt>
                <c:pt idx="4">
                  <c:v>1553070</c:v>
                </c:pt>
                <c:pt idx="5">
                  <c:v>8448681</c:v>
                </c:pt>
                <c:pt idx="6">
                  <c:v>1987848</c:v>
                </c:pt>
                <c:pt idx="7">
                  <c:v>743966</c:v>
                </c:pt>
              </c:numCache>
            </c:numRef>
          </c:val>
          <c:extLst>
            <c:ext xmlns:c16="http://schemas.microsoft.com/office/drawing/2014/chart" uri="{C3380CC4-5D6E-409C-BE32-E72D297353CC}">
              <c16:uniqueId val="{00000010-B708-4A2B-91EE-C9945C95B35B}"/>
            </c:ext>
          </c:extLst>
        </c:ser>
        <c:dLbls>
          <c:showLegendKey val="0"/>
          <c:showVal val="0"/>
          <c:showCatName val="0"/>
          <c:showSerName val="0"/>
          <c:showPercent val="0"/>
          <c:showBubbleSize val="0"/>
          <c:showLeaderLines val="1"/>
        </c:dLbls>
        <c:firstSliceAng val="30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01307475454457"/>
          <c:y val="5.091670508954798E-3"/>
          <c:w val="0.60888743073782448"/>
          <c:h val="0.98482463246696128"/>
        </c:manualLayout>
      </c:layout>
      <c:pieChart>
        <c:varyColors val="1"/>
        <c:ser>
          <c:idx val="0"/>
          <c:order val="0"/>
          <c:tx>
            <c:strRef>
              <c:f>Sheet1!$B$1</c:f>
              <c:strCache>
                <c:ptCount val="1"/>
                <c:pt idx="0">
                  <c:v>Column2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910-4C8D-914A-793EDAE1235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910-4C8D-914A-793EDAE1235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910-4C8D-914A-793EDAE1235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910-4C8D-914A-793EDAE1235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910-4C8D-914A-793EDAE1235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910-4C8D-914A-793EDAE1235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910-4C8D-914A-793EDAE1235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9910-4C8D-914A-793EDAE12359}"/>
              </c:ext>
            </c:extLst>
          </c:dPt>
          <c:dLbls>
            <c:dLbl>
              <c:idx val="0"/>
              <c:layout>
                <c:manualLayout>
                  <c:x val="-7.9616874347017308E-2"/>
                  <c:y val="0.18359959722015881"/>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9910-4C8D-914A-793EDAE12359}"/>
                </c:ext>
              </c:extLst>
            </c:dLbl>
            <c:dLbl>
              <c:idx val="1"/>
              <c:layout>
                <c:manualLayout>
                  <c:x val="1.0930739240119256E-2"/>
                  <c:y val="-0.10627092997023171"/>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910-4C8D-914A-793EDAE12359}"/>
                </c:ext>
              </c:extLst>
            </c:dLbl>
            <c:dLbl>
              <c:idx val="2"/>
              <c:layout>
                <c:manualLayout>
                  <c:x val="4.6902632316591494E-3"/>
                  <c:y val="6.5213137665967758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9910-4C8D-914A-793EDAE12359}"/>
                </c:ext>
              </c:extLst>
            </c:dLbl>
            <c:dLbl>
              <c:idx val="3"/>
              <c:layout>
                <c:manualLayout>
                  <c:x val="-0.14199296689855528"/>
                  <c:y val="-0.16652349273950828"/>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9910-4C8D-914A-793EDAE12359}"/>
                </c:ext>
              </c:extLst>
            </c:dLbl>
            <c:dLbl>
              <c:idx val="4"/>
              <c:layout>
                <c:manualLayout>
                  <c:x val="0.29428509543103226"/>
                  <c:y val="-8.3857442348009414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9910-4C8D-914A-793EDAE12359}"/>
                </c:ext>
              </c:extLst>
            </c:dLbl>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910-4C8D-914A-793EDAE12359}"/>
                </c:ext>
              </c:extLst>
            </c:dLbl>
            <c:dLbl>
              <c:idx val="6"/>
              <c:layout>
                <c:manualLayout>
                  <c:x val="0.19472275310246409"/>
                  <c:y val="-0.1678491446430832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9910-4C8D-914A-793EDAE12359}"/>
                </c:ext>
              </c:extLst>
            </c:dLbl>
            <c:dLbl>
              <c:idx val="7"/>
              <c:layout>
                <c:manualLayout>
                  <c:x val="4.3253892413933695E-2"/>
                  <c:y val="-7.0322278897527749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9910-4C8D-914A-793EDAE123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Sheet1!$A$2:$A$8</c:f>
              <c:strCache>
                <c:ptCount val="7"/>
                <c:pt idx="0">
                  <c:v>Instruction &amp; Instructional Support</c:v>
                </c:pt>
                <c:pt idx="1">
                  <c:v>Research</c:v>
                </c:pt>
                <c:pt idx="2">
                  <c:v>Public Service</c:v>
                </c:pt>
                <c:pt idx="3">
                  <c:v>Student Services</c:v>
                </c:pt>
                <c:pt idx="4">
                  <c:v>Institutional Support</c:v>
                </c:pt>
                <c:pt idx="5">
                  <c:v>Operation &amp; Maintenance of Plant</c:v>
                </c:pt>
                <c:pt idx="6">
                  <c:v>Auxiliary Enterprises</c:v>
                </c:pt>
              </c:strCache>
            </c:strRef>
          </c:cat>
          <c:val>
            <c:numRef>
              <c:f>Sheet1!$B$2:$B$8</c:f>
              <c:numCache>
                <c:formatCode>_("$"* #,##0_);_("$"* \(#,##0\);_("$"* "-"??_);_(@_)</c:formatCode>
                <c:ptCount val="7"/>
                <c:pt idx="0">
                  <c:v>46695260</c:v>
                </c:pt>
                <c:pt idx="1">
                  <c:v>19758</c:v>
                </c:pt>
                <c:pt idx="2">
                  <c:v>453365</c:v>
                </c:pt>
                <c:pt idx="3">
                  <c:v>8899826</c:v>
                </c:pt>
                <c:pt idx="4">
                  <c:v>8081687</c:v>
                </c:pt>
                <c:pt idx="5">
                  <c:v>4531044</c:v>
                </c:pt>
                <c:pt idx="6">
                  <c:v>15285523</c:v>
                </c:pt>
              </c:numCache>
            </c:numRef>
          </c:val>
          <c:extLst>
            <c:ext xmlns:c16="http://schemas.microsoft.com/office/drawing/2014/chart" uri="{C3380CC4-5D6E-409C-BE32-E72D297353CC}">
              <c16:uniqueId val="{00000010-9910-4C8D-914A-793EDAE12359}"/>
            </c:ext>
          </c:extLst>
        </c:ser>
        <c:dLbls>
          <c:showLegendKey val="0"/>
          <c:showVal val="0"/>
          <c:showCatName val="0"/>
          <c:showSerName val="0"/>
          <c:showPercent val="0"/>
          <c:showBubbleSize val="0"/>
          <c:showLeaderLines val="1"/>
        </c:dLbls>
        <c:firstSliceAng val="27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01307475454457"/>
          <c:y val="5.091670508954798E-3"/>
          <c:w val="0.60888743073782448"/>
          <c:h val="0.98482463246696128"/>
        </c:manualLayout>
      </c:layout>
      <c:pieChart>
        <c:varyColors val="1"/>
        <c:ser>
          <c:idx val="0"/>
          <c:order val="0"/>
          <c:tx>
            <c:strRef>
              <c:f>Sheet1!$B$1</c:f>
              <c:strCache>
                <c:ptCount val="1"/>
                <c:pt idx="0">
                  <c:v>Column2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336-41BE-85F8-1DAB75609D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336-41BE-85F8-1DAB75609D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336-41BE-85F8-1DAB75609D6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336-41BE-85F8-1DAB75609D6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336-41BE-85F8-1DAB75609D6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336-41BE-85F8-1DAB75609D6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336-41BE-85F8-1DAB75609D6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336-41BE-85F8-1DAB75609D63}"/>
              </c:ext>
            </c:extLst>
          </c:dPt>
          <c:dLbls>
            <c:dLbl>
              <c:idx val="0"/>
              <c:layout>
                <c:manualLayout>
                  <c:x val="-0.15081428535025354"/>
                  <c:y val="0.16962335682882407"/>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C336-41BE-85F8-1DAB75609D63}"/>
                </c:ext>
              </c:extLst>
            </c:dLbl>
            <c:dLbl>
              <c:idx val="1"/>
              <c:layout>
                <c:manualLayout>
                  <c:x val="-0.14926343551716242"/>
                  <c:y val="-8.111369726582919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C336-41BE-85F8-1DAB75609D63}"/>
                </c:ext>
              </c:extLst>
            </c:dLbl>
            <c:dLbl>
              <c:idx val="2"/>
              <c:layout>
                <c:manualLayout>
                  <c:x val="-0.11505090079759447"/>
                  <c:y val="-0.1639972047519217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C336-41BE-85F8-1DAB75609D63}"/>
                </c:ext>
              </c:extLst>
            </c:dLbl>
            <c:dLbl>
              <c:idx val="3"/>
              <c:layout>
                <c:manualLayout>
                  <c:x val="0.13929159340519323"/>
                  <c:y val="-0.14975200426990651"/>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C336-41BE-85F8-1DAB75609D63}"/>
                </c:ext>
              </c:extLst>
            </c:dLbl>
            <c:dLbl>
              <c:idx val="4"/>
              <c:layout>
                <c:manualLayout>
                  <c:x val="-1.6140712993400096E-2"/>
                  <c:y val="2.063003130897946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C336-41BE-85F8-1DAB75609D63}"/>
                </c:ext>
              </c:extLst>
            </c:dLbl>
            <c:dLbl>
              <c:idx val="6"/>
              <c:layout>
                <c:manualLayout>
                  <c:x val="-3.9905078612746225E-2"/>
                  <c:y val="5.0180205461738667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C336-41BE-85F8-1DAB75609D63}"/>
                </c:ext>
              </c:extLst>
            </c:dLbl>
            <c:dLbl>
              <c:idx val="7"/>
              <c:layout>
                <c:manualLayout>
                  <c:x val="4.3253892413933695E-2"/>
                  <c:y val="-7.0322278897527749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C336-41BE-85F8-1DAB75609D6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Sheet1!$A$2:$A$9</c:f>
              <c:strCache>
                <c:ptCount val="8"/>
                <c:pt idx="0">
                  <c:v>Tuition &amp; Student Fees</c:v>
                </c:pt>
                <c:pt idx="1">
                  <c:v>Federal Grants</c:v>
                </c:pt>
                <c:pt idx="2">
                  <c:v>State Grants</c:v>
                </c:pt>
                <c:pt idx="3">
                  <c:v>Sales &amp; Services, Auxiliary, and Other Service</c:v>
                </c:pt>
                <c:pt idx="4">
                  <c:v>Other Revenue</c:v>
                </c:pt>
                <c:pt idx="5">
                  <c:v>Recurring State Appropriations</c:v>
                </c:pt>
                <c:pt idx="6">
                  <c:v>Non-Recurring State Appropriations/Capital</c:v>
                </c:pt>
                <c:pt idx="7">
                  <c:v>Allocations from State Agencies</c:v>
                </c:pt>
              </c:strCache>
            </c:strRef>
          </c:cat>
          <c:val>
            <c:numRef>
              <c:f>Sheet1!$B$2:$B$9</c:f>
              <c:numCache>
                <c:formatCode>_("$"* #,##0_);_("$"* \(#,##0\);_("$"* "-"??_);_(@_)</c:formatCode>
                <c:ptCount val="8"/>
                <c:pt idx="0">
                  <c:v>36202965</c:v>
                </c:pt>
                <c:pt idx="1">
                  <c:v>7240741</c:v>
                </c:pt>
                <c:pt idx="2">
                  <c:v>7564710</c:v>
                </c:pt>
                <c:pt idx="3">
                  <c:v>21273513</c:v>
                </c:pt>
                <c:pt idx="4">
                  <c:v>1553070</c:v>
                </c:pt>
                <c:pt idx="5">
                  <c:v>9040270</c:v>
                </c:pt>
                <c:pt idx="6">
                  <c:v>1987848</c:v>
                </c:pt>
                <c:pt idx="7">
                  <c:v>743966</c:v>
                </c:pt>
              </c:numCache>
            </c:numRef>
          </c:val>
          <c:extLst>
            <c:ext xmlns:c16="http://schemas.microsoft.com/office/drawing/2014/chart" uri="{C3380CC4-5D6E-409C-BE32-E72D297353CC}">
              <c16:uniqueId val="{00000010-C336-41BE-85F8-1DAB75609D63}"/>
            </c:ext>
          </c:extLst>
        </c:ser>
        <c:dLbls>
          <c:showLegendKey val="0"/>
          <c:showVal val="0"/>
          <c:showCatName val="0"/>
          <c:showSerName val="0"/>
          <c:showPercent val="0"/>
          <c:showBubbleSize val="0"/>
          <c:showLeaderLines val="1"/>
        </c:dLbls>
        <c:firstSliceAng val="30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96019163635206"/>
          <c:y val="4.5998662102363277E-3"/>
          <c:w val="0.5845051942086642"/>
          <c:h val="0.99540013378976366"/>
        </c:manualLayout>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E340-4BDB-976F-B9CE5A612AF0}"/>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E340-4BDB-976F-B9CE5A612AF0}"/>
              </c:ext>
            </c:extLst>
          </c:dPt>
          <c:dLbls>
            <c:dLbl>
              <c:idx val="0"/>
              <c:layout>
                <c:manualLayout>
                  <c:x val="0.14521408545804165"/>
                  <c:y val="0.1168054536190376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E340-4BDB-976F-B9CE5A612AF0}"/>
                </c:ext>
              </c:extLst>
            </c:dLbl>
            <c:dLbl>
              <c:idx val="1"/>
              <c:layout>
                <c:manualLayout>
                  <c:x val="-0.27781480212529897"/>
                  <c:y val="-0.1836339617528053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31506882113687312"/>
                      <c:h val="0.2826994229199134"/>
                    </c:manualLayout>
                  </c15:layout>
                </c:ext>
                <c:ext xmlns:c16="http://schemas.microsoft.com/office/drawing/2014/chart" uri="{C3380CC4-5D6E-409C-BE32-E72D297353CC}">
                  <c16:uniqueId val="{00000003-E340-4BDB-976F-B9CE5A612A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Non-Recurring State Appropriation</c:v>
                </c:pt>
                <c:pt idx="1">
                  <c:v>Other State Revenue (Capital, Non-Recurring)</c:v>
                </c:pt>
              </c:strCache>
            </c:strRef>
          </c:cat>
          <c:val>
            <c:numRef>
              <c:f>Sheet1!$B$2:$B$3</c:f>
              <c:numCache>
                <c:formatCode>_("$"* #,##0_);_("$"* \(#,##0\);_("$"* "-"??_);_(@_)</c:formatCode>
                <c:ptCount val="2"/>
                <c:pt idx="0">
                  <c:v>4675200</c:v>
                </c:pt>
                <c:pt idx="1">
                  <c:v>12500000</c:v>
                </c:pt>
              </c:numCache>
            </c:numRef>
          </c:val>
          <c:extLst>
            <c:ext xmlns:c16="http://schemas.microsoft.com/office/drawing/2014/chart" uri="{C3380CC4-5D6E-409C-BE32-E72D297353CC}">
              <c16:uniqueId val="{00000004-E340-4BDB-976F-B9CE5A612AF0}"/>
            </c:ext>
          </c:extLst>
        </c:ser>
        <c:dLbls>
          <c:showLegendKey val="0"/>
          <c:showVal val="0"/>
          <c:showCatName val="0"/>
          <c:showSerName val="0"/>
          <c:showPercent val="0"/>
          <c:showBubbleSize val="0"/>
          <c:showLeaderLines val="1"/>
        </c:dLbls>
        <c:firstSliceAng val="28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01307475454457"/>
          <c:y val="5.091670508954798E-3"/>
          <c:w val="0.60888743073782448"/>
          <c:h val="0.98482463246696128"/>
        </c:manualLayout>
      </c:layout>
      <c:pieChart>
        <c:varyColors val="1"/>
        <c:ser>
          <c:idx val="0"/>
          <c:order val="0"/>
          <c:tx>
            <c:strRef>
              <c:f>Sheet1!$B$1</c:f>
              <c:strCache>
                <c:ptCount val="1"/>
                <c:pt idx="0">
                  <c:v>Column2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CDE-42D7-B4AF-B7CB8F5AB90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CDE-42D7-B4AF-B7CB8F5AB9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CDE-42D7-B4AF-B7CB8F5AB90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CDE-42D7-B4AF-B7CB8F5AB90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CDE-42D7-B4AF-B7CB8F5AB90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CDE-42D7-B4AF-B7CB8F5AB90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CDE-42D7-B4AF-B7CB8F5AB90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CDE-42D7-B4AF-B7CB8F5AB90A}"/>
              </c:ext>
            </c:extLst>
          </c:dPt>
          <c:dLbls>
            <c:dLbl>
              <c:idx val="0"/>
              <c:layout>
                <c:manualLayout>
                  <c:x val="-7.9616874347017308E-2"/>
                  <c:y val="0.18359959722015881"/>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2CDE-42D7-B4AF-B7CB8F5AB90A}"/>
                </c:ext>
              </c:extLst>
            </c:dLbl>
            <c:dLbl>
              <c:idx val="1"/>
              <c:layout>
                <c:manualLayout>
                  <c:x val="1.0930739240119256E-2"/>
                  <c:y val="-0.10627092997023171"/>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2CDE-42D7-B4AF-B7CB8F5AB90A}"/>
                </c:ext>
              </c:extLst>
            </c:dLbl>
            <c:dLbl>
              <c:idx val="2"/>
              <c:layout>
                <c:manualLayout>
                  <c:x val="4.6902632316591494E-3"/>
                  <c:y val="6.5213137665967758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2CDE-42D7-B4AF-B7CB8F5AB90A}"/>
                </c:ext>
              </c:extLst>
            </c:dLbl>
            <c:dLbl>
              <c:idx val="3"/>
              <c:layout>
                <c:manualLayout>
                  <c:x val="-0.14199296689855528"/>
                  <c:y val="-0.16652349273950828"/>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2CDE-42D7-B4AF-B7CB8F5AB90A}"/>
                </c:ext>
              </c:extLst>
            </c:dLbl>
            <c:dLbl>
              <c:idx val="4"/>
              <c:layout>
                <c:manualLayout>
                  <c:x val="0.29428509543103226"/>
                  <c:y val="-8.3857442348009414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2CDE-42D7-B4AF-B7CB8F5AB90A}"/>
                </c:ext>
              </c:extLst>
            </c:dLbl>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2CDE-42D7-B4AF-B7CB8F5AB90A}"/>
                </c:ext>
              </c:extLst>
            </c:dLbl>
            <c:dLbl>
              <c:idx val="6"/>
              <c:layout>
                <c:manualLayout>
                  <c:x val="0.19472275310246409"/>
                  <c:y val="-0.1678491446430832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2CDE-42D7-B4AF-B7CB8F5AB90A}"/>
                </c:ext>
              </c:extLst>
            </c:dLbl>
            <c:dLbl>
              <c:idx val="7"/>
              <c:layout>
                <c:manualLayout>
                  <c:x val="4.3253892413933695E-2"/>
                  <c:y val="-7.0322278897527749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2CDE-42D7-B4AF-B7CB8F5AB9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Sheet1!$A$2:$A$8</c:f>
              <c:strCache>
                <c:ptCount val="7"/>
                <c:pt idx="0">
                  <c:v>Instruction &amp; Instructional Support</c:v>
                </c:pt>
                <c:pt idx="1">
                  <c:v>Research</c:v>
                </c:pt>
                <c:pt idx="2">
                  <c:v>Public Service</c:v>
                </c:pt>
                <c:pt idx="3">
                  <c:v>Student Services</c:v>
                </c:pt>
                <c:pt idx="4">
                  <c:v>Institutional Support</c:v>
                </c:pt>
                <c:pt idx="5">
                  <c:v>Operation &amp; Maintenance of Plant</c:v>
                </c:pt>
                <c:pt idx="6">
                  <c:v>Auxiliary Enterprises</c:v>
                </c:pt>
              </c:strCache>
            </c:strRef>
          </c:cat>
          <c:val>
            <c:numRef>
              <c:f>Sheet1!$B$2:$B$8</c:f>
              <c:numCache>
                <c:formatCode>_("$"* #,##0_);_("$"* \(#,##0\);_("$"* "-"??_);_(@_)</c:formatCode>
                <c:ptCount val="7"/>
                <c:pt idx="0">
                  <c:v>47577223</c:v>
                </c:pt>
                <c:pt idx="1">
                  <c:v>19758</c:v>
                </c:pt>
                <c:pt idx="2">
                  <c:v>453365</c:v>
                </c:pt>
                <c:pt idx="3">
                  <c:v>8899826</c:v>
                </c:pt>
                <c:pt idx="4">
                  <c:v>8248755</c:v>
                </c:pt>
                <c:pt idx="5">
                  <c:v>5122633</c:v>
                </c:pt>
                <c:pt idx="6">
                  <c:v>15285523</c:v>
                </c:pt>
              </c:numCache>
            </c:numRef>
          </c:val>
          <c:extLst>
            <c:ext xmlns:c16="http://schemas.microsoft.com/office/drawing/2014/chart" uri="{C3380CC4-5D6E-409C-BE32-E72D297353CC}">
              <c16:uniqueId val="{00000010-2CDE-42D7-B4AF-B7CB8F5AB90A}"/>
            </c:ext>
          </c:extLst>
        </c:ser>
        <c:dLbls>
          <c:showLegendKey val="0"/>
          <c:showVal val="0"/>
          <c:showCatName val="0"/>
          <c:showSerName val="0"/>
          <c:showPercent val="0"/>
          <c:showBubbleSize val="0"/>
          <c:showLeaderLines val="1"/>
        </c:dLbls>
        <c:firstSliceAng val="27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71973627196123"/>
          <c:y val="3.4248675858516958E-2"/>
          <c:w val="0.66512012123724062"/>
          <c:h val="0.90609035482119749"/>
        </c:manualLayout>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E87F-4599-9375-2848C3B3EF34}"/>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E87F-4599-9375-2848C3B3EF34}"/>
              </c:ext>
            </c:extLst>
          </c:dPt>
          <c:dLbls>
            <c:dLbl>
              <c:idx val="0"/>
              <c:layout>
                <c:manualLayout>
                  <c:x val="0.15283642072975448"/>
                  <c:y val="0.16849743871713135"/>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E87F-4599-9375-2848C3B3EF34}"/>
                </c:ext>
              </c:extLst>
            </c:dLbl>
            <c:dLbl>
              <c:idx val="1"/>
              <c:layout>
                <c:manualLayout>
                  <c:x val="-0.30294390191176646"/>
                  <c:y val="-0.15964126379821555"/>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31506882113687312"/>
                      <c:h val="0.2826994229199134"/>
                    </c:manualLayout>
                  </c15:layout>
                </c:ext>
                <c:ext xmlns:c16="http://schemas.microsoft.com/office/drawing/2014/chart" uri="{C3380CC4-5D6E-409C-BE32-E72D297353CC}">
                  <c16:uniqueId val="{00000003-E87F-4599-9375-2848C3B3EF3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Non-Recurring State Appropriation</c:v>
                </c:pt>
                <c:pt idx="1">
                  <c:v>Other State Revenue (Capital, Non-Recurring)</c:v>
                </c:pt>
              </c:strCache>
            </c:strRef>
          </c:cat>
          <c:val>
            <c:numRef>
              <c:f>Sheet1!$B$2:$B$3</c:f>
              <c:numCache>
                <c:formatCode>_("$"* #,##0_);_("$"* \(#,##0\);_("$"* "-"??_);_(@_)</c:formatCode>
                <c:ptCount val="2"/>
                <c:pt idx="0">
                  <c:v>4675200</c:v>
                </c:pt>
                <c:pt idx="1">
                  <c:v>12500000</c:v>
                </c:pt>
              </c:numCache>
            </c:numRef>
          </c:val>
          <c:extLst>
            <c:ext xmlns:c16="http://schemas.microsoft.com/office/drawing/2014/chart" uri="{C3380CC4-5D6E-409C-BE32-E72D297353CC}">
              <c16:uniqueId val="{00000004-E87F-4599-9375-2848C3B3EF34}"/>
            </c:ext>
          </c:extLst>
        </c:ser>
        <c:dLbls>
          <c:showLegendKey val="0"/>
          <c:showVal val="0"/>
          <c:showCatName val="0"/>
          <c:showSerName val="0"/>
          <c:showPercent val="0"/>
          <c:showBubbleSize val="0"/>
          <c:showLeaderLines val="1"/>
        </c:dLbls>
        <c:firstSliceAng val="28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800" b="0" i="0" baseline="0" dirty="0">
                <a:solidFill>
                  <a:schemeClr val="tx1"/>
                </a:solidFill>
                <a:effectLst/>
              </a:rPr>
              <a:t>Applied, Admitted, and Enrolled Students</a:t>
            </a:r>
            <a:endParaRPr lang="en-US" dirty="0">
              <a:solidFill>
                <a:schemeClr val="tx1"/>
              </a:solidFill>
              <a:effectLst/>
            </a:endParaRPr>
          </a:p>
        </c:rich>
      </c:tx>
      <c:layout>
        <c:manualLayout>
          <c:xMode val="edge"/>
          <c:yMode val="edge"/>
          <c:x val="0.25193236714975847"/>
          <c:y val="1.751185497426308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3283629401397289E-2"/>
          <c:y val="0.13418470364747578"/>
          <c:w val="0.92900300505915023"/>
          <c:h val="0.74301812454008398"/>
        </c:manualLayout>
      </c:layout>
      <c:lineChart>
        <c:grouping val="standard"/>
        <c:varyColors val="0"/>
        <c:ser>
          <c:idx val="0"/>
          <c:order val="0"/>
          <c:tx>
            <c:strRef>
              <c:f>'C:\Users\mkirkpatrick\Documents\House Ways and Means\2018 request with fall 2018 data\[House WM with fall 2018 data 121018.xlsx]application graph'!$B$11</c:f>
              <c:strCache>
                <c:ptCount val="1"/>
                <c:pt idx="0">
                  <c:v>Applied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'[1]application graph'!$A$21:$A$24</c:f>
              <c:strCache>
                <c:ptCount val="4"/>
                <c:pt idx="0">
                  <c:v>Fall 2015</c:v>
                </c:pt>
                <c:pt idx="1">
                  <c:v>Fall 2016</c:v>
                </c:pt>
                <c:pt idx="2">
                  <c:v>Fall 2017</c:v>
                </c:pt>
                <c:pt idx="3">
                  <c:v>Fall 2018</c:v>
                </c:pt>
              </c:strCache>
            </c:strRef>
          </c:cat>
          <c:val>
            <c:numRef>
              <c:f>'[1]application graph'!$B$14:$B$17</c:f>
              <c:numCache>
                <c:formatCode>General</c:formatCode>
                <c:ptCount val="4"/>
                <c:pt idx="0">
                  <c:v>2614</c:v>
                </c:pt>
                <c:pt idx="1">
                  <c:v>2884</c:v>
                </c:pt>
                <c:pt idx="2">
                  <c:v>4367</c:v>
                </c:pt>
                <c:pt idx="3">
                  <c:v>5454</c:v>
                </c:pt>
              </c:numCache>
            </c:numRef>
          </c:val>
          <c:smooth val="0"/>
          <c:extLst>
            <c:ext xmlns:c16="http://schemas.microsoft.com/office/drawing/2014/chart" uri="{C3380CC4-5D6E-409C-BE32-E72D297353CC}">
              <c16:uniqueId val="{00000000-F16E-414B-8540-89061CFEBD92}"/>
            </c:ext>
          </c:extLst>
        </c:ser>
        <c:ser>
          <c:idx val="1"/>
          <c:order val="1"/>
          <c:tx>
            <c:strRef>
              <c:f>'C:\Users\mkirkpatrick\Documents\House Ways and Means\2018 request with fall 2018 data\[House WM with fall 2018 data 121018.xlsx]application graph'!$C$11</c:f>
              <c:strCache>
                <c:ptCount val="1"/>
                <c:pt idx="0">
                  <c:v>Admitted</c:v>
                </c:pt>
              </c:strCache>
            </c:strRef>
          </c:tx>
          <c:spPr>
            <a:ln w="28575" cap="rnd">
              <a:solidFill>
                <a:schemeClr val="accent2"/>
              </a:solidFill>
              <a:round/>
            </a:ln>
            <a:effectLst/>
          </c:spPr>
          <c:marker>
            <c:symbol val="none"/>
          </c:marker>
          <c:dLbls>
            <c:dLbl>
              <c:idx val="0"/>
              <c:tx>
                <c:rich>
                  <a:bodyPr/>
                  <a:lstStyle/>
                  <a:p>
                    <a:fld id="{885D3C47-8E28-4733-B3DD-6F115751D1E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16E-414B-8540-89061CFEBD92}"/>
                </c:ext>
              </c:extLst>
            </c:dLbl>
            <c:dLbl>
              <c:idx val="1"/>
              <c:tx>
                <c:rich>
                  <a:bodyPr/>
                  <a:lstStyle/>
                  <a:p>
                    <a:fld id="{AE05EDFF-DA5B-477A-9508-8BC6AF45386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16E-414B-8540-89061CFEBD92}"/>
                </c:ext>
              </c:extLst>
            </c:dLbl>
            <c:dLbl>
              <c:idx val="2"/>
              <c:tx>
                <c:rich>
                  <a:bodyPr/>
                  <a:lstStyle/>
                  <a:p>
                    <a:fld id="{4071014A-1223-4840-AF3D-7EB3C38129F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16E-414B-8540-89061CFEBD92}"/>
                </c:ext>
              </c:extLst>
            </c:dLbl>
            <c:dLbl>
              <c:idx val="3"/>
              <c:tx>
                <c:rich>
                  <a:bodyPr/>
                  <a:lstStyle/>
                  <a:p>
                    <a:fld id="{6B745BA4-63FA-42D5-B718-3C151E3ED49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16E-414B-8540-89061CFEBD9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'[1]application graph'!$A$21:$A$24</c:f>
              <c:strCache>
                <c:ptCount val="4"/>
                <c:pt idx="0">
                  <c:v>Fall 2015</c:v>
                </c:pt>
                <c:pt idx="1">
                  <c:v>Fall 2016</c:v>
                </c:pt>
                <c:pt idx="2">
                  <c:v>Fall 2017</c:v>
                </c:pt>
                <c:pt idx="3">
                  <c:v>Fall 2018</c:v>
                </c:pt>
              </c:strCache>
            </c:strRef>
          </c:cat>
          <c:val>
            <c:numRef>
              <c:f>'[1]application graph'!$C$14:$C$17</c:f>
              <c:numCache>
                <c:formatCode>General</c:formatCode>
                <c:ptCount val="4"/>
                <c:pt idx="0">
                  <c:v>1620</c:v>
                </c:pt>
                <c:pt idx="1">
                  <c:v>1781</c:v>
                </c:pt>
                <c:pt idx="2">
                  <c:v>2078</c:v>
                </c:pt>
                <c:pt idx="3">
                  <c:v>2322</c:v>
                </c:pt>
              </c:numCache>
            </c:numRef>
          </c:val>
          <c:smooth val="0"/>
          <c:extLst>
            <c:ext xmlns:c15="http://schemas.microsoft.com/office/drawing/2012/chart" uri="{02D57815-91ED-43cb-92C2-25804820EDAC}">
              <c15:datalabelsRange>
                <c15:f>'C:\Users\mkirkpatrick\Documents\House Ways and Means\2018 request with fall 2018 data\[House WM with fall 2018 data 121018.xlsx]application graph'!$C$21:$C$24</c15:f>
                <c15:dlblRangeCache>
                  <c:ptCount val="4"/>
                  <c:pt idx="0">
                    <c:v>1620 (62% acceptance)</c:v>
                  </c:pt>
                  <c:pt idx="1">
                    <c:v>1781 (62% acceptance)</c:v>
                  </c:pt>
                  <c:pt idx="2">
                    <c:v>2078 (48% acceptance)</c:v>
                  </c:pt>
                  <c:pt idx="3">
                    <c:v>2322 (43% acceptance)</c:v>
                  </c:pt>
                </c15:dlblRangeCache>
              </c15:datalabelsRange>
            </c:ext>
            <c:ext xmlns:c16="http://schemas.microsoft.com/office/drawing/2014/chart" uri="{C3380CC4-5D6E-409C-BE32-E72D297353CC}">
              <c16:uniqueId val="{00000005-F16E-414B-8540-89061CFEBD92}"/>
            </c:ext>
          </c:extLst>
        </c:ser>
        <c:ser>
          <c:idx val="2"/>
          <c:order val="2"/>
          <c:tx>
            <c:strRef>
              <c:f>'C:\Users\mkirkpatrick\Documents\House Ways and Means\2018 request with fall 2018 data\[House WM with fall 2018 data 121018.xlsx]application graph'!$E$11</c:f>
              <c:strCache>
                <c:ptCount val="1"/>
                <c:pt idx="0">
                  <c:v>Enrolled</c:v>
                </c:pt>
              </c:strCache>
            </c:strRef>
          </c:tx>
          <c:spPr>
            <a:ln w="28575" cap="rnd">
              <a:solidFill>
                <a:schemeClr val="accent3"/>
              </a:solidFill>
              <a:round/>
            </a:ln>
            <a:effectLst/>
          </c:spPr>
          <c:marker>
            <c:symbol val="none"/>
          </c:marker>
          <c:dLbls>
            <c:dLbl>
              <c:idx val="0"/>
              <c:tx>
                <c:rich>
                  <a:bodyPr/>
                  <a:lstStyle/>
                  <a:p>
                    <a:fld id="{5C9FE402-C0FA-424B-AF20-309FC4B1A50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16E-414B-8540-89061CFEBD92}"/>
                </c:ext>
              </c:extLst>
            </c:dLbl>
            <c:dLbl>
              <c:idx val="1"/>
              <c:tx>
                <c:rich>
                  <a:bodyPr/>
                  <a:lstStyle/>
                  <a:p>
                    <a:fld id="{55C2D549-8BD2-4642-86AB-935B6E95041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16E-414B-8540-89061CFEBD92}"/>
                </c:ext>
              </c:extLst>
            </c:dLbl>
            <c:dLbl>
              <c:idx val="2"/>
              <c:tx>
                <c:rich>
                  <a:bodyPr/>
                  <a:lstStyle/>
                  <a:p>
                    <a:fld id="{B2EEB071-F5BB-4212-80E8-2C44FB16A48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16E-414B-8540-89061CFEBD92}"/>
                </c:ext>
              </c:extLst>
            </c:dLbl>
            <c:dLbl>
              <c:idx val="3"/>
              <c:tx>
                <c:rich>
                  <a:bodyPr/>
                  <a:lstStyle/>
                  <a:p>
                    <a:fld id="{A00A64B7-A8ED-47DF-9C73-65754E38B85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16E-414B-8540-89061CFEBD9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'[1]application graph'!$A$21:$A$24</c:f>
              <c:strCache>
                <c:ptCount val="4"/>
                <c:pt idx="0">
                  <c:v>Fall 2015</c:v>
                </c:pt>
                <c:pt idx="1">
                  <c:v>Fall 2016</c:v>
                </c:pt>
                <c:pt idx="2">
                  <c:v>Fall 2017</c:v>
                </c:pt>
                <c:pt idx="3">
                  <c:v>Fall 2018</c:v>
                </c:pt>
              </c:strCache>
            </c:strRef>
          </c:cat>
          <c:val>
            <c:numRef>
              <c:f>'[1]application graph'!$E$14:$E$17</c:f>
              <c:numCache>
                <c:formatCode>General</c:formatCode>
                <c:ptCount val="4"/>
                <c:pt idx="0">
                  <c:v>559</c:v>
                </c:pt>
                <c:pt idx="1">
                  <c:v>608</c:v>
                </c:pt>
                <c:pt idx="2">
                  <c:v>765</c:v>
                </c:pt>
                <c:pt idx="3">
                  <c:v>870</c:v>
                </c:pt>
              </c:numCache>
            </c:numRef>
          </c:val>
          <c:smooth val="0"/>
          <c:extLst>
            <c:ext xmlns:c15="http://schemas.microsoft.com/office/drawing/2012/chart" uri="{02D57815-91ED-43cb-92C2-25804820EDAC}">
              <c15:datalabelsRange>
                <c15:f>'C:\Users\mkirkpatrick\Documents\House Ways and Means\2018 request with fall 2018 data\[House WM with fall 2018 data 121018.xlsx]application graph'!$D$21:$D$24</c15:f>
                <c15:dlblRangeCache>
                  <c:ptCount val="4"/>
                  <c:pt idx="0">
                    <c:v>559 (35% yield)</c:v>
                  </c:pt>
                  <c:pt idx="1">
                    <c:v>608 (34% yield)</c:v>
                  </c:pt>
                  <c:pt idx="2">
                    <c:v>765 (37% yield)</c:v>
                  </c:pt>
                  <c:pt idx="3">
                    <c:v>870 (37% yield)</c:v>
                  </c:pt>
                </c15:dlblRangeCache>
              </c15:datalabelsRange>
            </c:ext>
            <c:ext xmlns:c16="http://schemas.microsoft.com/office/drawing/2014/chart" uri="{C3380CC4-5D6E-409C-BE32-E72D297353CC}">
              <c16:uniqueId val="{0000000A-F16E-414B-8540-89061CFEBD92}"/>
            </c:ext>
          </c:extLst>
        </c:ser>
        <c:dLbls>
          <c:showLegendKey val="0"/>
          <c:showVal val="0"/>
          <c:showCatName val="0"/>
          <c:showSerName val="0"/>
          <c:showPercent val="0"/>
          <c:showBubbleSize val="0"/>
        </c:dLbls>
        <c:smooth val="0"/>
        <c:axId val="247233440"/>
        <c:axId val="247236576"/>
      </c:lineChart>
      <c:catAx>
        <c:axId val="24723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47236576"/>
        <c:crosses val="autoZero"/>
        <c:auto val="1"/>
        <c:lblAlgn val="ctr"/>
        <c:lblOffset val="100"/>
        <c:noMultiLvlLbl val="0"/>
      </c:catAx>
      <c:valAx>
        <c:axId val="247236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4723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1" dirty="0">
                <a:solidFill>
                  <a:schemeClr val="tx1"/>
                </a:solidFill>
              </a:rPr>
              <a:t>Fall </a:t>
            </a:r>
            <a:r>
              <a:rPr lang="en-US" b="1" dirty="0" smtClean="0">
                <a:solidFill>
                  <a:schemeClr val="tx1"/>
                </a:solidFill>
              </a:rPr>
              <a:t>2018 </a:t>
            </a:r>
            <a:r>
              <a:rPr lang="en-US" b="1" dirty="0">
                <a:solidFill>
                  <a:schemeClr val="tx1"/>
                </a:solidFill>
              </a:rPr>
              <a:t>Minority Enrollment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spPr>
            <a:ln>
              <a:noFill/>
            </a:ln>
          </c:spPr>
          <c:dPt>
            <c:idx val="0"/>
            <c:bubble3D val="0"/>
            <c:spPr>
              <a:solidFill>
                <a:srgbClr val="FFC000"/>
              </a:solidFill>
              <a:ln w="19050">
                <a:noFill/>
              </a:ln>
              <a:effectLst/>
            </c:spPr>
            <c:extLst>
              <c:ext xmlns:c16="http://schemas.microsoft.com/office/drawing/2014/chart" uri="{C3380CC4-5D6E-409C-BE32-E72D297353CC}">
                <c16:uniqueId val="{00000001-0A07-443A-B745-38FA58545856}"/>
              </c:ext>
            </c:extLst>
          </c:dPt>
          <c:dPt>
            <c:idx val="1"/>
            <c:bubble3D val="0"/>
            <c:spPr>
              <a:solidFill>
                <a:srgbClr val="0070C0"/>
              </a:solidFill>
              <a:ln w="19050">
                <a:noFill/>
              </a:ln>
              <a:effectLst/>
            </c:spPr>
            <c:extLst>
              <c:ext xmlns:c16="http://schemas.microsoft.com/office/drawing/2014/chart" uri="{C3380CC4-5D6E-409C-BE32-E72D297353CC}">
                <c16:uniqueId val="{00000003-0A07-443A-B745-38FA58545856}"/>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07-443A-B745-38FA58545856}"/>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07-443A-B745-38FA5854585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s>
          <c:cat>
            <c:strRef>
              <c:f>'minority pivot'!$B$19:$B$20</c:f>
              <c:strCache>
                <c:ptCount val="2"/>
                <c:pt idx="0">
                  <c:v>Minority</c:v>
                </c:pt>
                <c:pt idx="1">
                  <c:v>Non-Minority</c:v>
                </c:pt>
              </c:strCache>
            </c:strRef>
          </c:cat>
          <c:val>
            <c:numRef>
              <c:f>'minority pivot'!$C$19:$C$20</c:f>
              <c:numCache>
                <c:formatCode>0%</c:formatCode>
                <c:ptCount val="2"/>
                <c:pt idx="0">
                  <c:v>0.32</c:v>
                </c:pt>
                <c:pt idx="1">
                  <c:v>0.68</c:v>
                </c:pt>
              </c:numCache>
            </c:numRef>
          </c:val>
          <c:extLst>
            <c:ext xmlns:c16="http://schemas.microsoft.com/office/drawing/2014/chart" uri="{C3380CC4-5D6E-409C-BE32-E72D297353CC}">
              <c16:uniqueId val="{00000004-0A07-443A-B745-38FA5854585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898104" y="0"/>
            <a:ext cx="2982119" cy="464820"/>
          </a:xfrm>
          <a:prstGeom prst="rect">
            <a:avLst/>
          </a:prstGeom>
        </p:spPr>
        <p:txBody>
          <a:bodyPr vert="horz" lIns="93176" tIns="46588" rIns="93176" bIns="46588" rtlCol="0"/>
          <a:lstStyle>
            <a:lvl1pPr algn="r">
              <a:defRPr sz="1200"/>
            </a:lvl1pPr>
          </a:lstStyle>
          <a:p>
            <a:fld id="{415E12B3-652A-421F-B6BD-01F51813992C}" type="datetimeFigureOut">
              <a:rPr lang="en-US" smtClean="0"/>
              <a:pPr/>
              <a:t>1/2/2019</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82119"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4" y="8829966"/>
            <a:ext cx="2982119" cy="464820"/>
          </a:xfrm>
          <a:prstGeom prst="rect">
            <a:avLst/>
          </a:prstGeom>
        </p:spPr>
        <p:txBody>
          <a:bodyPr vert="horz" lIns="93176" tIns="46588" rIns="93176" bIns="46588" rtlCol="0" anchor="b"/>
          <a:lstStyle>
            <a:lvl1pPr algn="r">
              <a:defRPr sz="1200"/>
            </a:lvl1pPr>
          </a:lstStyle>
          <a:p>
            <a:fld id="{AA1258D1-5F91-4AF6-839C-B43E30244A17}" type="slidenum">
              <a:rPr lang="en-US" smtClean="0"/>
              <a:pPr/>
              <a:t>‹#›</a:t>
            </a:fld>
            <a:endParaRPr lang="en-US" dirty="0"/>
          </a:p>
        </p:txBody>
      </p:sp>
    </p:spTree>
    <p:extLst>
      <p:ext uri="{BB962C8B-B14F-4D97-AF65-F5344CB8AC3E}">
        <p14:creationId xmlns:p14="http://schemas.microsoft.com/office/powerpoint/2010/main" val="2533598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258D1-5F91-4AF6-839C-B43E30244A17}" type="slidenum">
              <a:rPr lang="en-US" smtClean="0"/>
              <a:pPr/>
              <a:t>1</a:t>
            </a:fld>
            <a:endParaRPr lang="en-US" dirty="0"/>
          </a:p>
        </p:txBody>
      </p:sp>
    </p:spTree>
    <p:extLst>
      <p:ext uri="{BB962C8B-B14F-4D97-AF65-F5344CB8AC3E}">
        <p14:creationId xmlns:p14="http://schemas.microsoft.com/office/powerpoint/2010/main" val="56453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B8A534-19AF-4D5B-B3F1-831EFA24B60E}" type="datetime1">
              <a:rPr lang="en-US" smtClean="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BF85CB-8E6F-4C76-A97C-98828569AB9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9BD50-24F3-48F7-BDFC-3D2021137C4C}" type="datetime1">
              <a:rPr lang="en-US" smtClean="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BF85CB-8E6F-4C76-A97C-98828569AB9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1FC8D7-66D7-49C3-BBA0-3FD793B2D638}" type="datetime1">
              <a:rPr lang="en-US" smtClean="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BF85CB-8E6F-4C76-A97C-98828569AB9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54DE47-147A-433E-A53E-53AF501CA61B}" type="datetime1">
              <a:rPr lang="en-US" smtClean="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BF85CB-8E6F-4C76-A97C-98828569AB9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3192E8-0935-442B-A5D2-8797A8ABBD4F}" type="datetime1">
              <a:rPr lang="en-US" smtClean="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BF85CB-8E6F-4C76-A97C-98828569AB9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968E7F-27DD-40FF-849F-D3346CA06636}" type="datetime1">
              <a:rPr lang="en-US" smtClean="0"/>
              <a:t>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BF85CB-8E6F-4C76-A97C-98828569AB9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576053-3AB0-4B99-B65D-4B1FF55A1628}" type="datetime1">
              <a:rPr lang="en-US" smtClean="0"/>
              <a:t>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BF85CB-8E6F-4C76-A97C-98828569AB9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7EE335-C19E-4096-9436-060D7E2988E1}" type="datetime1">
              <a:rPr lang="en-US" smtClean="0"/>
              <a:t>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BF85CB-8E6F-4C76-A97C-98828569AB9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C698C-1C8E-4AD6-8359-CEA27A823BB9}" type="datetime1">
              <a:rPr lang="en-US" smtClean="0"/>
              <a:t>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B76F2-818B-44D1-9F59-20F5AC43917A}" type="datetime1">
              <a:rPr lang="en-US" smtClean="0"/>
              <a:t>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BF85CB-8E6F-4C76-A97C-98828569AB9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2BB23-F076-46C6-A7E4-B3A30E6CCE81}" type="datetime1">
              <a:rPr lang="en-US" smtClean="0"/>
              <a:t>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BF85CB-8E6F-4C76-A97C-98828569AB9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D6C22-BF2D-41F7-BA7A-C519BE144C63}" type="datetime1">
              <a:rPr lang="en-US" smtClean="0"/>
              <a:t>1/2/2019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F85CB-8E6F-4C76-A97C-98828569AB9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chart" Target="../charts/chart16.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2" name="Title 1"/>
          <p:cNvSpPr>
            <a:spLocks noGrp="1"/>
          </p:cNvSpPr>
          <p:nvPr>
            <p:ph type="ctrTitle"/>
          </p:nvPr>
        </p:nvSpPr>
        <p:spPr/>
        <p:txBody>
          <a:bodyPr/>
          <a:lstStyle/>
          <a:p>
            <a:r>
              <a:rPr lang="en-US" dirty="0" smtClean="0"/>
              <a:t>Lander University</a:t>
            </a:r>
            <a:endParaRPr lang="en-US" dirty="0"/>
          </a:p>
        </p:txBody>
      </p:sp>
      <p:sp>
        <p:nvSpPr>
          <p:cNvPr id="3" name="Subtitle 2"/>
          <p:cNvSpPr>
            <a:spLocks noGrp="1"/>
          </p:cNvSpPr>
          <p:nvPr>
            <p:ph type="subTitle" idx="1"/>
          </p:nvPr>
        </p:nvSpPr>
        <p:spPr/>
        <p:txBody>
          <a:bodyPr/>
          <a:lstStyle/>
          <a:p>
            <a:r>
              <a:rPr lang="en-US" dirty="0" smtClean="0">
                <a:solidFill>
                  <a:schemeClr val="tx1"/>
                </a:solidFill>
              </a:rPr>
              <a:t>Budget Request 2019-2020</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0EBF85CB-8E6F-4C76-A97C-98828569AB90}" type="slidenum">
              <a:rPr lang="en-US" smtClean="0"/>
              <a:pPr/>
              <a:t>1</a:t>
            </a:fld>
            <a:endParaRPr lang="en-US" dirty="0"/>
          </a:p>
        </p:txBody>
      </p:sp>
      <p:sp>
        <p:nvSpPr>
          <p:cNvPr id="5" name="Rectangle 4"/>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7" name="Rectangle 6"/>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fontScale="90000"/>
          </a:bodyPr>
          <a:lstStyle/>
          <a:p>
            <a:r>
              <a:rPr lang="en-US" dirty="0" smtClean="0"/>
              <a:t>FY 20 Recurring Revenue Budget</a:t>
            </a:r>
            <a:br>
              <a:rPr lang="en-US" dirty="0" smtClean="0"/>
            </a:br>
            <a:r>
              <a:rPr lang="en-US" sz="3600" i="1" dirty="0" smtClean="0"/>
              <a:t>with anticipated funding</a:t>
            </a:r>
            <a:endParaRPr lang="en-US" sz="3600" i="1"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10</a:t>
            </a:fld>
            <a:endParaRPr lang="en-US" dirty="0">
              <a:solidFill>
                <a:schemeClr val="bg1"/>
              </a:solidFill>
            </a:endParaRPr>
          </a:p>
        </p:txBody>
      </p:sp>
      <p:graphicFrame>
        <p:nvGraphicFramePr>
          <p:cNvPr id="11" name="Chart 10"/>
          <p:cNvGraphicFramePr/>
          <p:nvPr>
            <p:extLst>
              <p:ext uri="{D42A27DB-BD31-4B8C-83A1-F6EECF244321}">
                <p14:modId xmlns:p14="http://schemas.microsoft.com/office/powerpoint/2010/main" val="3432129056"/>
              </p:ext>
            </p:extLst>
          </p:nvPr>
        </p:nvGraphicFramePr>
        <p:xfrm>
          <a:off x="1085850" y="1233487"/>
          <a:ext cx="6972300" cy="39338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282873996"/>
              </p:ext>
            </p:extLst>
          </p:nvPr>
        </p:nvGraphicFramePr>
        <p:xfrm>
          <a:off x="1085850" y="5322482"/>
          <a:ext cx="6972300" cy="822960"/>
        </p:xfrm>
        <a:graphic>
          <a:graphicData uri="http://schemas.openxmlformats.org/drawingml/2006/table">
            <a:tbl>
              <a:tblPr firstRow="1" bandRow="1">
                <a:tableStyleId>{5C22544A-7EE6-4342-B048-85BDC9FD1C3A}</a:tableStyleId>
              </a:tblPr>
              <a:tblGrid>
                <a:gridCol w="348615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657350">
                  <a:extLst>
                    <a:ext uri="{9D8B030D-6E8A-4147-A177-3AD203B41FA5}">
                      <a16:colId xmlns:a16="http://schemas.microsoft.com/office/drawing/2014/main" val="20002"/>
                    </a:ext>
                  </a:extLst>
                </a:gridCol>
              </a:tblGrid>
              <a:tr h="203200">
                <a:tc>
                  <a:txBody>
                    <a:bodyPr/>
                    <a:lstStyle/>
                    <a:p>
                      <a:pPr algn="ctr"/>
                      <a:r>
                        <a:rPr lang="en-US" sz="1200" dirty="0" smtClean="0"/>
                        <a:t>Request</a:t>
                      </a:r>
                      <a:endParaRPr lang="en-US" sz="1200" dirty="0"/>
                    </a:p>
                  </a:txBody>
                  <a:tcPr/>
                </a:tc>
                <a:tc>
                  <a:txBody>
                    <a:bodyPr/>
                    <a:lstStyle/>
                    <a:p>
                      <a:pPr algn="ctr"/>
                      <a:r>
                        <a:rPr lang="en-US" sz="1200" dirty="0" smtClean="0"/>
                        <a:t>Request</a:t>
                      </a:r>
                      <a:r>
                        <a:rPr lang="en-US" sz="1200" baseline="0" dirty="0" smtClean="0"/>
                        <a:t> Type</a:t>
                      </a:r>
                      <a:endParaRPr lang="en-US" sz="1200" dirty="0"/>
                    </a:p>
                  </a:txBody>
                  <a:tcPr/>
                </a:tc>
                <a:tc>
                  <a:txBody>
                    <a:bodyPr/>
                    <a:lstStyle/>
                    <a:p>
                      <a:pPr algn="ctr"/>
                      <a:r>
                        <a:rPr lang="en-US" sz="1200" dirty="0" smtClean="0"/>
                        <a:t>Amount</a:t>
                      </a:r>
                      <a:endParaRPr lang="en-US" sz="1200" dirty="0"/>
                    </a:p>
                  </a:txBody>
                  <a:tcPr/>
                </a:tc>
                <a:extLst>
                  <a:ext uri="{0D108BD9-81ED-4DB2-BD59-A6C34878D82A}">
                    <a16:rowId xmlns:a16="http://schemas.microsoft.com/office/drawing/2014/main" val="10000"/>
                  </a:ext>
                </a:extLst>
              </a:tr>
              <a:tr h="157480">
                <a:tc>
                  <a:txBody>
                    <a:bodyPr/>
                    <a:lstStyle/>
                    <a:p>
                      <a:r>
                        <a:rPr lang="en-US" sz="1200" dirty="0" smtClean="0"/>
                        <a:t>Safety and Security</a:t>
                      </a:r>
                      <a:r>
                        <a:rPr lang="en-US" sz="1200" baseline="0" dirty="0" smtClean="0"/>
                        <a:t> of Students, Faculty, and Staff</a:t>
                      </a:r>
                      <a:endParaRPr lang="en-US" sz="1200" dirty="0"/>
                    </a:p>
                  </a:txBody>
                  <a:tcPr/>
                </a:tc>
                <a:tc>
                  <a:txBody>
                    <a:bodyPr/>
                    <a:lstStyle/>
                    <a:p>
                      <a:r>
                        <a:rPr lang="en-US" sz="1200" dirty="0" smtClean="0"/>
                        <a:t>Recurring – State Funds</a:t>
                      </a:r>
                      <a:endParaRPr lang="en-US" sz="1200" dirty="0"/>
                    </a:p>
                  </a:txBody>
                  <a:tcPr/>
                </a:tc>
                <a:tc>
                  <a:txBody>
                    <a:bodyPr/>
                    <a:lstStyle/>
                    <a:p>
                      <a:pPr algn="r"/>
                      <a:r>
                        <a:rPr lang="en-US" sz="1200" dirty="0" smtClean="0"/>
                        <a:t>$591,589</a:t>
                      </a:r>
                      <a:endParaRPr lang="en-US" sz="1200" dirty="0"/>
                    </a:p>
                  </a:txBody>
                  <a:tcPr/>
                </a:tc>
                <a:extLst>
                  <a:ext uri="{0D108BD9-81ED-4DB2-BD59-A6C34878D82A}">
                    <a16:rowId xmlns:a16="http://schemas.microsoft.com/office/drawing/2014/main" val="10001"/>
                  </a:ext>
                </a:extLst>
              </a:tr>
              <a:tr h="0">
                <a:tc>
                  <a:txBody>
                    <a:bodyPr/>
                    <a:lstStyle/>
                    <a:p>
                      <a:r>
                        <a:rPr lang="en-US" sz="1200" dirty="0" smtClean="0"/>
                        <a:t>Other Funds – Additional 15 FTEs</a:t>
                      </a:r>
                      <a:endParaRPr lang="en-US" sz="1200" dirty="0"/>
                    </a:p>
                  </a:txBody>
                  <a:tcPr/>
                </a:tc>
                <a:tc>
                  <a:txBody>
                    <a:bodyPr/>
                    <a:lstStyle/>
                    <a:p>
                      <a:r>
                        <a:rPr lang="en-US" sz="1200" dirty="0" smtClean="0"/>
                        <a:t>Recurring – Other Funds</a:t>
                      </a:r>
                      <a:endParaRPr lang="en-US" sz="1200" dirty="0"/>
                    </a:p>
                  </a:txBody>
                  <a:tcPr/>
                </a:tc>
                <a:tc>
                  <a:txBody>
                    <a:bodyPr/>
                    <a:lstStyle/>
                    <a:p>
                      <a:pPr algn="r"/>
                      <a:r>
                        <a:rPr lang="en-US" sz="1200" dirty="0" smtClean="0"/>
                        <a:t>$1,049,031</a:t>
                      </a:r>
                      <a:endParaRPr lang="en-US" sz="1200" dirty="0"/>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6381750" y="1268236"/>
            <a:ext cx="2324100" cy="369332"/>
          </a:xfrm>
          <a:prstGeom prst="rect">
            <a:avLst/>
          </a:prstGeom>
          <a:noFill/>
        </p:spPr>
        <p:txBody>
          <a:bodyPr wrap="square" rtlCol="0">
            <a:spAutoFit/>
          </a:bodyPr>
          <a:lstStyle/>
          <a:p>
            <a:r>
              <a:rPr lang="en-US" dirty="0" smtClean="0"/>
              <a:t>Total: $85,607,083</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8" name="Rectangle 7"/>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11</a:t>
            </a:fld>
            <a:endParaRPr lang="en-US" dirty="0">
              <a:solidFill>
                <a:schemeClr val="bg1"/>
              </a:solidFill>
            </a:endParaRPr>
          </a:p>
        </p:txBody>
      </p:sp>
      <p:sp>
        <p:nvSpPr>
          <p:cNvPr id="6" name="Title 1"/>
          <p:cNvSpPr>
            <a:spLocks noGrp="1"/>
          </p:cNvSpPr>
          <p:nvPr>
            <p:ph type="title"/>
          </p:nvPr>
        </p:nvSpPr>
        <p:spPr>
          <a:xfrm>
            <a:off x="457200" y="0"/>
            <a:ext cx="8229600" cy="1143000"/>
          </a:xfrm>
        </p:spPr>
        <p:txBody>
          <a:bodyPr>
            <a:normAutofit fontScale="90000"/>
          </a:bodyPr>
          <a:lstStyle/>
          <a:p>
            <a:r>
              <a:rPr lang="en-US" dirty="0" smtClean="0"/>
              <a:t>FY 20 Non-Recurring Revenue Budget</a:t>
            </a:r>
            <a:br>
              <a:rPr lang="en-US" dirty="0" smtClean="0"/>
            </a:br>
            <a:r>
              <a:rPr lang="en-US" sz="3600" i="1" dirty="0" smtClean="0"/>
              <a:t>with anticipated funding</a:t>
            </a:r>
            <a:endParaRPr lang="en-US" sz="3600" i="1" dirty="0"/>
          </a:p>
        </p:txBody>
      </p:sp>
      <p:graphicFrame>
        <p:nvGraphicFramePr>
          <p:cNvPr id="9" name="Content Placeholder 9"/>
          <p:cNvGraphicFramePr>
            <a:graphicFrameLocks/>
          </p:cNvGraphicFramePr>
          <p:nvPr>
            <p:extLst>
              <p:ext uri="{D42A27DB-BD31-4B8C-83A1-F6EECF244321}">
                <p14:modId xmlns:p14="http://schemas.microsoft.com/office/powerpoint/2010/main" val="3599495274"/>
              </p:ext>
            </p:extLst>
          </p:nvPr>
        </p:nvGraphicFramePr>
        <p:xfrm>
          <a:off x="1778792" y="1132694"/>
          <a:ext cx="5586414" cy="32618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40401219"/>
              </p:ext>
            </p:extLst>
          </p:nvPr>
        </p:nvGraphicFramePr>
        <p:xfrm>
          <a:off x="1778793" y="4492329"/>
          <a:ext cx="5586413" cy="1859280"/>
        </p:xfrm>
        <a:graphic>
          <a:graphicData uri="http://schemas.openxmlformats.org/drawingml/2006/table">
            <a:tbl>
              <a:tblPr firstRow="1" bandRow="1">
                <a:tableStyleId>{5C22544A-7EE6-4342-B048-85BDC9FD1C3A}</a:tableStyleId>
              </a:tblPr>
              <a:tblGrid>
                <a:gridCol w="3279056">
                  <a:extLst>
                    <a:ext uri="{9D8B030D-6E8A-4147-A177-3AD203B41FA5}">
                      <a16:colId xmlns:a16="http://schemas.microsoft.com/office/drawing/2014/main" val="20000"/>
                    </a:ext>
                  </a:extLst>
                </a:gridCol>
                <a:gridCol w="1312307">
                  <a:extLst>
                    <a:ext uri="{9D8B030D-6E8A-4147-A177-3AD203B41FA5}">
                      <a16:colId xmlns:a16="http://schemas.microsoft.com/office/drawing/2014/main" val="20001"/>
                    </a:ext>
                  </a:extLst>
                </a:gridCol>
                <a:gridCol w="995050">
                  <a:extLst>
                    <a:ext uri="{9D8B030D-6E8A-4147-A177-3AD203B41FA5}">
                      <a16:colId xmlns:a16="http://schemas.microsoft.com/office/drawing/2014/main" val="20002"/>
                    </a:ext>
                  </a:extLst>
                </a:gridCol>
              </a:tblGrid>
              <a:tr h="269823">
                <a:tc>
                  <a:txBody>
                    <a:bodyPr/>
                    <a:lstStyle/>
                    <a:p>
                      <a:r>
                        <a:rPr lang="en-US" sz="1200" dirty="0" smtClean="0">
                          <a:latin typeface="Calibri" panose="020F0502020204030204" pitchFamily="34" charset="0"/>
                        </a:rPr>
                        <a:t>Non-Recurring Request</a:t>
                      </a:r>
                      <a:endParaRPr lang="en-US" sz="1200" dirty="0">
                        <a:latin typeface="Calibri" panose="020F0502020204030204" pitchFamily="34" charset="0"/>
                      </a:endParaRPr>
                    </a:p>
                  </a:txBody>
                  <a:tcPr/>
                </a:tc>
                <a:tc>
                  <a:txBody>
                    <a:bodyPr/>
                    <a:lstStyle/>
                    <a:p>
                      <a:r>
                        <a:rPr lang="en-US" sz="1200" dirty="0" smtClean="0">
                          <a:latin typeface="Calibri" panose="020F0502020204030204" pitchFamily="34" charset="0"/>
                        </a:rPr>
                        <a:t>Request Type</a:t>
                      </a:r>
                      <a:endParaRPr lang="en-US" sz="1200" dirty="0">
                        <a:latin typeface="Calibri" panose="020F0502020204030204" pitchFamily="34" charset="0"/>
                      </a:endParaRPr>
                    </a:p>
                  </a:txBody>
                  <a:tcPr/>
                </a:tc>
                <a:tc>
                  <a:txBody>
                    <a:bodyPr/>
                    <a:lstStyle/>
                    <a:p>
                      <a:r>
                        <a:rPr lang="en-US" sz="1200" dirty="0" smtClean="0">
                          <a:latin typeface="Calibri" panose="020F0502020204030204" pitchFamily="34" charset="0"/>
                        </a:rPr>
                        <a:t>Amount</a:t>
                      </a:r>
                      <a:endParaRPr lang="en-US" sz="1200" dirty="0">
                        <a:latin typeface="Calibri" panose="020F0502020204030204" pitchFamily="34" charset="0"/>
                      </a:endParaRPr>
                    </a:p>
                  </a:txBody>
                  <a:tcPr/>
                </a:tc>
                <a:extLst>
                  <a:ext uri="{0D108BD9-81ED-4DB2-BD59-A6C34878D82A}">
                    <a16:rowId xmlns:a16="http://schemas.microsoft.com/office/drawing/2014/main" val="10000"/>
                  </a:ext>
                </a:extLst>
              </a:tr>
              <a:tr h="269823">
                <a:tc>
                  <a:txBody>
                    <a:bodyPr/>
                    <a:lstStyle/>
                    <a:p>
                      <a:r>
                        <a:rPr lang="en-US" sz="1200" dirty="0" smtClean="0">
                          <a:latin typeface="Calibri" panose="020F0502020204030204" pitchFamily="34" charset="0"/>
                        </a:rPr>
                        <a:t>Safety and Security of Students,</a:t>
                      </a:r>
                      <a:r>
                        <a:rPr lang="en-US" sz="1200" baseline="0" dirty="0" smtClean="0">
                          <a:latin typeface="Calibri" panose="020F0502020204030204" pitchFamily="34" charset="0"/>
                        </a:rPr>
                        <a:t> Faculty, and Staff</a:t>
                      </a:r>
                      <a:endParaRPr lang="en-US" sz="1200" dirty="0">
                        <a:latin typeface="Calibri" panose="020F0502020204030204" pitchFamily="34" charset="0"/>
                      </a:endParaRPr>
                    </a:p>
                  </a:txBody>
                  <a:tcPr/>
                </a:tc>
                <a:tc>
                  <a:txBody>
                    <a:bodyPr/>
                    <a:lstStyle/>
                    <a:p>
                      <a:r>
                        <a:rPr lang="en-US" sz="1200" dirty="0" smtClean="0">
                          <a:latin typeface="Calibri" panose="020F0502020204030204" pitchFamily="34" charset="0"/>
                        </a:rPr>
                        <a:t>Non-Recurring</a:t>
                      </a:r>
                      <a:endParaRPr lang="en-US" sz="1200" dirty="0">
                        <a:latin typeface="Calibri" panose="020F0502020204030204" pitchFamily="34" charset="0"/>
                      </a:endParaRPr>
                    </a:p>
                  </a:txBody>
                  <a:tcPr/>
                </a:tc>
                <a:tc>
                  <a:txBody>
                    <a:bodyPr/>
                    <a:lstStyle/>
                    <a:p>
                      <a:pPr algn="r"/>
                      <a:r>
                        <a:rPr lang="en-US" sz="1200" dirty="0" smtClean="0">
                          <a:latin typeface="Calibri" panose="020F0502020204030204" pitchFamily="34" charset="0"/>
                        </a:rPr>
                        <a:t>$1,361,800</a:t>
                      </a:r>
                      <a:endParaRPr lang="en-US" sz="1200" dirty="0">
                        <a:latin typeface="Calibri" panose="020F0502020204030204" pitchFamily="34" charset="0"/>
                      </a:endParaRPr>
                    </a:p>
                  </a:txBody>
                  <a:tcPr/>
                </a:tc>
                <a:extLst>
                  <a:ext uri="{0D108BD9-81ED-4DB2-BD59-A6C34878D82A}">
                    <a16:rowId xmlns:a16="http://schemas.microsoft.com/office/drawing/2014/main" val="10001"/>
                  </a:ext>
                </a:extLst>
              </a:tr>
              <a:tr h="209862">
                <a:tc>
                  <a:txBody>
                    <a:bodyPr/>
                    <a:lstStyle/>
                    <a:p>
                      <a:endParaRPr lang="en-US" sz="800" dirty="0">
                        <a:latin typeface="Calibri" panose="020F0502020204030204" pitchFamily="34" charset="0"/>
                      </a:endParaRPr>
                    </a:p>
                  </a:txBody>
                  <a:tcPr/>
                </a:tc>
                <a:tc>
                  <a:txBody>
                    <a:bodyPr/>
                    <a:lstStyle/>
                    <a:p>
                      <a:endParaRPr lang="en-US" sz="800" dirty="0">
                        <a:latin typeface="Calibri" panose="020F0502020204030204" pitchFamily="34" charset="0"/>
                      </a:endParaRPr>
                    </a:p>
                  </a:txBody>
                  <a:tcPr/>
                </a:tc>
                <a:tc>
                  <a:txBody>
                    <a:bodyPr/>
                    <a:lstStyle/>
                    <a:p>
                      <a:pPr algn="r"/>
                      <a:endParaRPr lang="en-US" sz="800" dirty="0">
                        <a:latin typeface="Calibri" panose="020F0502020204030204" pitchFamily="34" charset="0"/>
                      </a:endParaRPr>
                    </a:p>
                  </a:txBody>
                  <a:tcPr/>
                </a:tc>
                <a:extLst>
                  <a:ext uri="{0D108BD9-81ED-4DB2-BD59-A6C34878D82A}">
                    <a16:rowId xmlns:a16="http://schemas.microsoft.com/office/drawing/2014/main" val="10002"/>
                  </a:ext>
                </a:extLst>
              </a:tr>
              <a:tr h="269823">
                <a:tc>
                  <a:txBody>
                    <a:bodyPr/>
                    <a:lstStyle/>
                    <a:p>
                      <a:r>
                        <a:rPr lang="en-US" sz="1200" dirty="0" smtClean="0">
                          <a:latin typeface="Calibri" panose="020F0502020204030204" pitchFamily="34" charset="0"/>
                        </a:rPr>
                        <a:t>Roof Replacements</a:t>
                      </a:r>
                      <a:endParaRPr lang="en-US" sz="1200" dirty="0">
                        <a:latin typeface="Calibri" panose="020F0502020204030204" pitchFamily="34" charset="0"/>
                      </a:endParaRPr>
                    </a:p>
                  </a:txBody>
                  <a:tcPr/>
                </a:tc>
                <a:tc>
                  <a:txBody>
                    <a:bodyPr/>
                    <a:lstStyle/>
                    <a:p>
                      <a:r>
                        <a:rPr lang="en-US" sz="1200" dirty="0" smtClean="0">
                          <a:latin typeface="Calibri" panose="020F0502020204030204" pitchFamily="34" charset="0"/>
                        </a:rPr>
                        <a:t>Non-Recurring</a:t>
                      </a:r>
                      <a:endParaRPr lang="en-US" sz="1200" dirty="0">
                        <a:latin typeface="Calibri" panose="020F0502020204030204" pitchFamily="34" charset="0"/>
                      </a:endParaRPr>
                    </a:p>
                  </a:txBody>
                  <a:tcPr/>
                </a:tc>
                <a:tc>
                  <a:txBody>
                    <a:bodyPr/>
                    <a:lstStyle/>
                    <a:p>
                      <a:pPr algn="r"/>
                      <a:r>
                        <a:rPr lang="en-US" sz="1200" dirty="0" smtClean="0">
                          <a:latin typeface="Calibri" panose="020F0502020204030204" pitchFamily="34" charset="0"/>
                        </a:rPr>
                        <a:t>$3,313,400</a:t>
                      </a:r>
                      <a:endParaRPr lang="en-US" sz="1200" dirty="0">
                        <a:latin typeface="Calibri" panose="020F0502020204030204" pitchFamily="34" charset="0"/>
                      </a:endParaRPr>
                    </a:p>
                  </a:txBody>
                  <a:tcPr/>
                </a:tc>
                <a:extLst>
                  <a:ext uri="{0D108BD9-81ED-4DB2-BD59-A6C34878D82A}">
                    <a16:rowId xmlns:a16="http://schemas.microsoft.com/office/drawing/2014/main" val="10003"/>
                  </a:ext>
                </a:extLst>
              </a:tr>
              <a:tr h="269823">
                <a:tc>
                  <a:txBody>
                    <a:bodyPr/>
                    <a:lstStyle/>
                    <a:p>
                      <a:endParaRPr lang="en-US" sz="1200" dirty="0">
                        <a:latin typeface="Calibri" panose="020F0502020204030204" pitchFamily="34" charset="0"/>
                      </a:endParaRPr>
                    </a:p>
                  </a:txBody>
                  <a:tcPr/>
                </a:tc>
                <a:tc>
                  <a:txBody>
                    <a:bodyPr/>
                    <a:lstStyle/>
                    <a:p>
                      <a:endParaRPr lang="en-US" sz="1200" dirty="0">
                        <a:latin typeface="Calibri" panose="020F0502020204030204" pitchFamily="34" charset="0"/>
                      </a:endParaRPr>
                    </a:p>
                  </a:txBody>
                  <a:tcPr/>
                </a:tc>
                <a:tc>
                  <a:txBody>
                    <a:bodyPr/>
                    <a:lstStyle/>
                    <a:p>
                      <a:pPr algn="r"/>
                      <a:endParaRPr lang="en-US" sz="1200" dirty="0">
                        <a:latin typeface="Calibri" panose="020F0502020204030204" pitchFamily="34" charset="0"/>
                      </a:endParaRPr>
                    </a:p>
                  </a:txBody>
                  <a:tcPr/>
                </a:tc>
                <a:extLst>
                  <a:ext uri="{0D108BD9-81ED-4DB2-BD59-A6C34878D82A}">
                    <a16:rowId xmlns:a16="http://schemas.microsoft.com/office/drawing/2014/main" val="10004"/>
                  </a:ext>
                </a:extLst>
              </a:tr>
              <a:tr h="269823">
                <a:tc>
                  <a:txBody>
                    <a:bodyPr/>
                    <a:lstStyle/>
                    <a:p>
                      <a:r>
                        <a:rPr lang="en-US" sz="1200" dirty="0" smtClean="0">
                          <a:latin typeface="Calibri" panose="020F0502020204030204" pitchFamily="34" charset="0"/>
                        </a:rPr>
                        <a:t>Addition/Renovation to Nursing</a:t>
                      </a:r>
                      <a:r>
                        <a:rPr lang="en-US" sz="1200" baseline="0" dirty="0" smtClean="0">
                          <a:latin typeface="Calibri" panose="020F0502020204030204" pitchFamily="34" charset="0"/>
                        </a:rPr>
                        <a:t> Building</a:t>
                      </a:r>
                      <a:endParaRPr lang="en-US" sz="1200" dirty="0">
                        <a:latin typeface="Calibri" panose="020F0502020204030204" pitchFamily="34" charset="0"/>
                      </a:endParaRPr>
                    </a:p>
                  </a:txBody>
                  <a:tcPr/>
                </a:tc>
                <a:tc>
                  <a:txBody>
                    <a:bodyPr/>
                    <a:lstStyle/>
                    <a:p>
                      <a:r>
                        <a:rPr lang="en-US" sz="1200" dirty="0" smtClean="0">
                          <a:latin typeface="Calibri" panose="020F0502020204030204" pitchFamily="34" charset="0"/>
                        </a:rPr>
                        <a:t>Capital</a:t>
                      </a:r>
                      <a:endParaRPr lang="en-US" sz="1200" dirty="0">
                        <a:latin typeface="Calibri" panose="020F0502020204030204" pitchFamily="34" charset="0"/>
                      </a:endParaRPr>
                    </a:p>
                  </a:txBody>
                  <a:tcPr/>
                </a:tc>
                <a:tc>
                  <a:txBody>
                    <a:bodyPr/>
                    <a:lstStyle/>
                    <a:p>
                      <a:pPr algn="r"/>
                      <a:r>
                        <a:rPr lang="en-US" sz="1200" dirty="0" smtClean="0">
                          <a:latin typeface="Calibri" panose="020F0502020204030204" pitchFamily="34" charset="0"/>
                        </a:rPr>
                        <a:t>$5,000,000</a:t>
                      </a:r>
                      <a:endParaRPr lang="en-US" sz="1200" dirty="0">
                        <a:latin typeface="Calibri" panose="020F0502020204030204" pitchFamily="34" charset="0"/>
                      </a:endParaRPr>
                    </a:p>
                  </a:txBody>
                  <a:tcPr/>
                </a:tc>
                <a:extLst>
                  <a:ext uri="{0D108BD9-81ED-4DB2-BD59-A6C34878D82A}">
                    <a16:rowId xmlns:a16="http://schemas.microsoft.com/office/drawing/2014/main" val="10005"/>
                  </a:ext>
                </a:extLst>
              </a:tr>
              <a:tr h="269823">
                <a:tc>
                  <a:txBody>
                    <a:bodyPr/>
                    <a:lstStyle/>
                    <a:p>
                      <a:r>
                        <a:rPr lang="en-US" sz="1200" dirty="0" smtClean="0">
                          <a:latin typeface="Calibri" panose="020F0502020204030204" pitchFamily="34" charset="0"/>
                        </a:rPr>
                        <a:t>Addition/Renovation to Grier</a:t>
                      </a:r>
                      <a:r>
                        <a:rPr lang="en-US" sz="1200" baseline="0" dirty="0" smtClean="0">
                          <a:latin typeface="Calibri" panose="020F0502020204030204" pitchFamily="34" charset="0"/>
                        </a:rPr>
                        <a:t> Student Center</a:t>
                      </a:r>
                      <a:endParaRPr lang="en-US" sz="1200" dirty="0">
                        <a:latin typeface="Calibri" panose="020F0502020204030204" pitchFamily="34" charset="0"/>
                      </a:endParaRPr>
                    </a:p>
                  </a:txBody>
                  <a:tcPr/>
                </a:tc>
                <a:tc>
                  <a:txBody>
                    <a:bodyPr/>
                    <a:lstStyle/>
                    <a:p>
                      <a:r>
                        <a:rPr lang="en-US" sz="1200" dirty="0" smtClean="0">
                          <a:latin typeface="Calibri" panose="020F0502020204030204" pitchFamily="34" charset="0"/>
                        </a:rPr>
                        <a:t>Capital</a:t>
                      </a:r>
                      <a:endParaRPr lang="en-US" sz="1200" dirty="0">
                        <a:latin typeface="Calibri" panose="020F0502020204030204" pitchFamily="34" charset="0"/>
                      </a:endParaRPr>
                    </a:p>
                  </a:txBody>
                  <a:tcPr/>
                </a:tc>
                <a:tc>
                  <a:txBody>
                    <a:bodyPr/>
                    <a:lstStyle/>
                    <a:p>
                      <a:pPr algn="r"/>
                      <a:r>
                        <a:rPr lang="en-US" sz="1200" dirty="0" smtClean="0">
                          <a:latin typeface="Calibri" panose="020F0502020204030204" pitchFamily="34" charset="0"/>
                        </a:rPr>
                        <a:t>$7,500,000</a:t>
                      </a:r>
                      <a:endParaRPr lang="en-US" sz="1200" dirty="0">
                        <a:latin typeface="Calibri" panose="020F0502020204030204" pitchFamily="34" charset="0"/>
                      </a:endParaRPr>
                    </a:p>
                  </a:txBody>
                  <a:tcPr/>
                </a:tc>
                <a:extLst>
                  <a:ext uri="{0D108BD9-81ED-4DB2-BD59-A6C34878D82A}">
                    <a16:rowId xmlns:a16="http://schemas.microsoft.com/office/drawing/2014/main" val="10006"/>
                  </a:ext>
                </a:extLst>
              </a:tr>
            </a:tbl>
          </a:graphicData>
        </a:graphic>
      </p:graphicFrame>
      <p:sp>
        <p:nvSpPr>
          <p:cNvPr id="11" name="TextBox 10"/>
          <p:cNvSpPr txBox="1"/>
          <p:nvPr/>
        </p:nvSpPr>
        <p:spPr>
          <a:xfrm>
            <a:off x="6394580" y="1471146"/>
            <a:ext cx="2324100" cy="369332"/>
          </a:xfrm>
          <a:prstGeom prst="rect">
            <a:avLst/>
          </a:prstGeom>
          <a:noFill/>
        </p:spPr>
        <p:txBody>
          <a:bodyPr wrap="square" rtlCol="0">
            <a:spAutoFit/>
          </a:bodyPr>
          <a:lstStyle/>
          <a:p>
            <a:r>
              <a:rPr lang="en-US" dirty="0" smtClean="0"/>
              <a:t>Total: $17,175,200</a:t>
            </a:r>
            <a:endParaRPr lang="en-US" dirty="0"/>
          </a:p>
        </p:txBody>
      </p:sp>
    </p:spTree>
    <p:extLst>
      <p:ext uri="{BB962C8B-B14F-4D97-AF65-F5344CB8AC3E}">
        <p14:creationId xmlns:p14="http://schemas.microsoft.com/office/powerpoint/2010/main" val="1423629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9" name="Rectangle 8"/>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a:t>FY </a:t>
            </a:r>
            <a:r>
              <a:rPr lang="en-US" dirty="0" smtClean="0"/>
              <a:t>20 Recurring Expense </a:t>
            </a:r>
            <a:r>
              <a:rPr lang="en-US" dirty="0"/>
              <a:t>Budget</a:t>
            </a:r>
            <a:br>
              <a:rPr lang="en-US" dirty="0"/>
            </a:br>
            <a:r>
              <a:rPr lang="en-US" sz="3600" i="1" dirty="0"/>
              <a:t>with </a:t>
            </a:r>
            <a:r>
              <a:rPr lang="en-US" sz="3600" i="1" dirty="0" smtClean="0"/>
              <a:t>anticipated </a:t>
            </a:r>
            <a:r>
              <a:rPr lang="en-US" sz="3600" i="1" dirty="0"/>
              <a:t>funding</a:t>
            </a:r>
            <a:endParaRPr lang="en-US" sz="3600"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12</a:t>
            </a:fld>
            <a:endParaRPr lang="en-US" dirty="0">
              <a:solidFill>
                <a:schemeClr val="bg1"/>
              </a:solidFill>
            </a:endParaRPr>
          </a:p>
        </p:txBody>
      </p:sp>
      <p:graphicFrame>
        <p:nvGraphicFramePr>
          <p:cNvPr id="6" name="Chart 5"/>
          <p:cNvGraphicFramePr/>
          <p:nvPr>
            <p:extLst>
              <p:ext uri="{D42A27DB-BD31-4B8C-83A1-F6EECF244321}">
                <p14:modId xmlns:p14="http://schemas.microsoft.com/office/powerpoint/2010/main" val="4257699707"/>
              </p:ext>
            </p:extLst>
          </p:nvPr>
        </p:nvGraphicFramePr>
        <p:xfrm>
          <a:off x="457200" y="1676400"/>
          <a:ext cx="8229600" cy="45434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425682" y="1676400"/>
            <a:ext cx="2324100" cy="369332"/>
          </a:xfrm>
          <a:prstGeom prst="rect">
            <a:avLst/>
          </a:prstGeom>
          <a:noFill/>
        </p:spPr>
        <p:txBody>
          <a:bodyPr wrap="square" rtlCol="0">
            <a:spAutoFit/>
          </a:bodyPr>
          <a:lstStyle/>
          <a:p>
            <a:r>
              <a:rPr lang="en-US" dirty="0" smtClean="0"/>
              <a:t>Total: $85,607,083</a:t>
            </a:r>
            <a:endParaRPr lang="en-US" dirty="0"/>
          </a:p>
        </p:txBody>
      </p:sp>
    </p:spTree>
    <p:extLst>
      <p:ext uri="{BB962C8B-B14F-4D97-AF65-F5344CB8AC3E}">
        <p14:creationId xmlns:p14="http://schemas.microsoft.com/office/powerpoint/2010/main" val="4055142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6" name="Rectangle 5"/>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13</a:t>
            </a:fld>
            <a:endParaRPr lang="en-US" dirty="0">
              <a:solidFill>
                <a:schemeClr val="bg1"/>
              </a:solidFill>
            </a:endParaRPr>
          </a:p>
        </p:txBody>
      </p:sp>
      <p:sp>
        <p:nvSpPr>
          <p:cNvPr id="7" name="Title 1"/>
          <p:cNvSpPr>
            <a:spLocks noGrp="1"/>
          </p:cNvSpPr>
          <p:nvPr>
            <p:ph type="title"/>
          </p:nvPr>
        </p:nvSpPr>
        <p:spPr>
          <a:xfrm>
            <a:off x="457200" y="0"/>
            <a:ext cx="8229600" cy="1143000"/>
          </a:xfrm>
        </p:spPr>
        <p:txBody>
          <a:bodyPr>
            <a:normAutofit fontScale="90000"/>
          </a:bodyPr>
          <a:lstStyle/>
          <a:p>
            <a:r>
              <a:rPr lang="en-US" dirty="0" smtClean="0"/>
              <a:t>FY 20 Non-Recurring Expense Budget</a:t>
            </a:r>
            <a:br>
              <a:rPr lang="en-US" dirty="0" smtClean="0"/>
            </a:br>
            <a:r>
              <a:rPr lang="en-US" sz="3600" i="1" dirty="0" smtClean="0"/>
              <a:t>with anticipated funding</a:t>
            </a:r>
            <a:endParaRPr lang="en-US" sz="3600" i="1" dirty="0"/>
          </a:p>
        </p:txBody>
      </p:sp>
      <p:graphicFrame>
        <p:nvGraphicFramePr>
          <p:cNvPr id="8" name="Content Placeholder 9"/>
          <p:cNvGraphicFramePr>
            <a:graphicFrameLocks/>
          </p:cNvGraphicFramePr>
          <p:nvPr>
            <p:extLst>
              <p:ext uri="{D42A27DB-BD31-4B8C-83A1-F6EECF244321}">
                <p14:modId xmlns:p14="http://schemas.microsoft.com/office/powerpoint/2010/main" val="998181260"/>
              </p:ext>
            </p:extLst>
          </p:nvPr>
        </p:nvGraphicFramePr>
        <p:xfrm>
          <a:off x="1440289" y="1524000"/>
          <a:ext cx="6263422" cy="459769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00800" y="1569880"/>
            <a:ext cx="2324100" cy="369332"/>
          </a:xfrm>
          <a:prstGeom prst="rect">
            <a:avLst/>
          </a:prstGeom>
          <a:noFill/>
        </p:spPr>
        <p:txBody>
          <a:bodyPr wrap="square" rtlCol="0">
            <a:spAutoFit/>
          </a:bodyPr>
          <a:lstStyle/>
          <a:p>
            <a:r>
              <a:rPr lang="en-US" dirty="0" smtClean="0"/>
              <a:t>Total: $17,175,200</a:t>
            </a:r>
            <a:endParaRPr lang="en-US" dirty="0"/>
          </a:p>
        </p:txBody>
      </p:sp>
    </p:spTree>
    <p:extLst>
      <p:ext uri="{BB962C8B-B14F-4D97-AF65-F5344CB8AC3E}">
        <p14:creationId xmlns:p14="http://schemas.microsoft.com/office/powerpoint/2010/main" val="2806085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10" name="Rectangle 9"/>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4090" y="0"/>
            <a:ext cx="8229600" cy="1143000"/>
          </a:xfrm>
        </p:spPr>
        <p:txBody>
          <a:bodyPr>
            <a:normAutofit/>
          </a:bodyPr>
          <a:lstStyle/>
          <a:p>
            <a:r>
              <a:rPr lang="en-US" dirty="0" smtClean="0"/>
              <a:t>Recurring Request </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14</a:t>
            </a:fld>
            <a:endParaRPr lang="en-US"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035341389"/>
              </p:ext>
            </p:extLst>
          </p:nvPr>
        </p:nvGraphicFramePr>
        <p:xfrm>
          <a:off x="454090" y="2096102"/>
          <a:ext cx="8229600" cy="25958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1603311">
                  <a:extLst>
                    <a:ext uri="{9D8B030D-6E8A-4147-A177-3AD203B41FA5}">
                      <a16:colId xmlns:a16="http://schemas.microsoft.com/office/drawing/2014/main" val="20001"/>
                    </a:ext>
                  </a:extLst>
                </a:gridCol>
                <a:gridCol w="3883089">
                  <a:extLst>
                    <a:ext uri="{9D8B030D-6E8A-4147-A177-3AD203B41FA5}">
                      <a16:colId xmlns:a16="http://schemas.microsoft.com/office/drawing/2014/main" val="20002"/>
                    </a:ext>
                  </a:extLst>
                </a:gridCol>
              </a:tblGrid>
              <a:tr h="370840">
                <a:tc>
                  <a:txBody>
                    <a:bodyPr/>
                    <a:lstStyle/>
                    <a:p>
                      <a:pPr algn="ctr"/>
                      <a:r>
                        <a:rPr lang="en-US" sz="1400" dirty="0" smtClean="0"/>
                        <a:t>Request</a:t>
                      </a:r>
                      <a:endParaRPr lang="en-US" sz="1400" dirty="0"/>
                    </a:p>
                  </a:txBody>
                  <a:tcPr/>
                </a:tc>
                <a:tc>
                  <a:txBody>
                    <a:bodyPr/>
                    <a:lstStyle/>
                    <a:p>
                      <a:pPr algn="ctr"/>
                      <a:r>
                        <a:rPr lang="en-US" sz="1400" dirty="0" smtClean="0"/>
                        <a:t>Amount Requested</a:t>
                      </a:r>
                      <a:endParaRPr lang="en-US" sz="1400" dirty="0"/>
                    </a:p>
                  </a:txBody>
                  <a:tcPr/>
                </a:tc>
                <a:tc>
                  <a:txBody>
                    <a:bodyPr/>
                    <a:lstStyle/>
                    <a:p>
                      <a:pPr algn="ctr"/>
                      <a:r>
                        <a:rPr lang="en-US" sz="1400" dirty="0" smtClean="0"/>
                        <a:t>Description of Request</a:t>
                      </a:r>
                      <a:endParaRPr lang="en-US" sz="1400" dirty="0"/>
                    </a:p>
                  </a:txBody>
                  <a:tcPr/>
                </a:tc>
                <a:extLst>
                  <a:ext uri="{0D108BD9-81ED-4DB2-BD59-A6C34878D82A}">
                    <a16:rowId xmlns:a16="http://schemas.microsoft.com/office/drawing/2014/main" val="10000"/>
                  </a:ext>
                </a:extLst>
              </a:tr>
              <a:tr h="370840">
                <a:tc>
                  <a:txBody>
                    <a:bodyPr/>
                    <a:lstStyle/>
                    <a:p>
                      <a:r>
                        <a:rPr lang="en-US" sz="1400" dirty="0" smtClean="0"/>
                        <a:t>Safety and Security of Students,</a:t>
                      </a:r>
                      <a:r>
                        <a:rPr lang="en-US" sz="1400" baseline="0" dirty="0" smtClean="0"/>
                        <a:t> Faculty, and Staff</a:t>
                      </a:r>
                      <a:endParaRPr lang="en-US" sz="1400" dirty="0"/>
                    </a:p>
                  </a:txBody>
                  <a:tcPr/>
                </a:tc>
                <a:tc>
                  <a:txBody>
                    <a:bodyPr/>
                    <a:lstStyle/>
                    <a:p>
                      <a:pPr algn="r"/>
                      <a:r>
                        <a:rPr lang="en-US" sz="1400" dirty="0" smtClean="0"/>
                        <a:t>$591,589</a:t>
                      </a:r>
                      <a:endParaRPr lang="en-US" sz="1400" dirty="0"/>
                    </a:p>
                  </a:txBody>
                  <a:tcPr/>
                </a:tc>
                <a:tc>
                  <a:txBody>
                    <a:bodyPr/>
                    <a:lstStyle/>
                    <a:p>
                      <a:r>
                        <a:rPr lang="en-US" sz="1400" dirty="0" smtClean="0"/>
                        <a:t>The safety</a:t>
                      </a:r>
                      <a:r>
                        <a:rPr lang="en-US" sz="1400" baseline="0" dirty="0" smtClean="0"/>
                        <a:t> and security of Lander’s students, faculty, and staff is a core principle ingrained into the daily operations of the university.  This is achieved all the while striving to maintain and create an environment to holistically enhance overall academic performance and wellness.  The university has experienced continuous growth in student enrollment over the last three years which has necessitated a need for equipment, personnel, and maintenance needs.</a:t>
                      </a:r>
                      <a:endParaRPr lang="en-US" sz="1400"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8" name="Rectangle 7"/>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341"/>
            <a:ext cx="8229600" cy="1143000"/>
          </a:xfrm>
        </p:spPr>
        <p:txBody>
          <a:bodyPr>
            <a:normAutofit/>
          </a:bodyPr>
          <a:lstStyle/>
          <a:p>
            <a:r>
              <a:rPr lang="en-US" dirty="0" smtClean="0"/>
              <a:t>Non-Recurring Request</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15</a:t>
            </a:fld>
            <a:endParaRPr lang="en-US"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283736558"/>
              </p:ext>
            </p:extLst>
          </p:nvPr>
        </p:nvGraphicFramePr>
        <p:xfrm>
          <a:off x="457200" y="864534"/>
          <a:ext cx="8229600" cy="547315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1603311">
                  <a:extLst>
                    <a:ext uri="{9D8B030D-6E8A-4147-A177-3AD203B41FA5}">
                      <a16:colId xmlns:a16="http://schemas.microsoft.com/office/drawing/2014/main" val="20001"/>
                    </a:ext>
                  </a:extLst>
                </a:gridCol>
                <a:gridCol w="3883089">
                  <a:extLst>
                    <a:ext uri="{9D8B030D-6E8A-4147-A177-3AD203B41FA5}">
                      <a16:colId xmlns:a16="http://schemas.microsoft.com/office/drawing/2014/main" val="20002"/>
                    </a:ext>
                  </a:extLst>
                </a:gridCol>
              </a:tblGrid>
              <a:tr h="337013">
                <a:tc>
                  <a:txBody>
                    <a:bodyPr/>
                    <a:lstStyle/>
                    <a:p>
                      <a:pPr algn="ctr"/>
                      <a:r>
                        <a:rPr lang="en-US" sz="1400" dirty="0" smtClean="0"/>
                        <a:t>Request</a:t>
                      </a:r>
                      <a:endParaRPr lang="en-US" sz="1400" dirty="0"/>
                    </a:p>
                  </a:txBody>
                  <a:tcPr/>
                </a:tc>
                <a:tc>
                  <a:txBody>
                    <a:bodyPr/>
                    <a:lstStyle/>
                    <a:p>
                      <a:pPr algn="ctr"/>
                      <a:r>
                        <a:rPr lang="en-US" sz="1400" dirty="0" smtClean="0"/>
                        <a:t>Amount Requested</a:t>
                      </a:r>
                      <a:endParaRPr lang="en-US" sz="1400" dirty="0"/>
                    </a:p>
                  </a:txBody>
                  <a:tcPr/>
                </a:tc>
                <a:tc>
                  <a:txBody>
                    <a:bodyPr/>
                    <a:lstStyle/>
                    <a:p>
                      <a:pPr algn="ctr"/>
                      <a:r>
                        <a:rPr lang="en-US" sz="1400" dirty="0" smtClean="0"/>
                        <a:t>Description of Request</a:t>
                      </a:r>
                      <a:endParaRPr lang="en-US" sz="1400" dirty="0"/>
                    </a:p>
                  </a:txBody>
                  <a:tcPr/>
                </a:tc>
                <a:extLst>
                  <a:ext uri="{0D108BD9-81ED-4DB2-BD59-A6C34878D82A}">
                    <a16:rowId xmlns:a16="http://schemas.microsoft.com/office/drawing/2014/main" val="10000"/>
                  </a:ext>
                </a:extLst>
              </a:tr>
              <a:tr h="2213650">
                <a:tc>
                  <a:txBody>
                    <a:bodyPr/>
                    <a:lstStyle/>
                    <a:p>
                      <a:r>
                        <a:rPr lang="en-US" sz="1400" dirty="0" smtClean="0"/>
                        <a:t>Safety and Security of Students,</a:t>
                      </a:r>
                      <a:r>
                        <a:rPr lang="en-US" sz="1400" baseline="0" dirty="0" smtClean="0"/>
                        <a:t> Faculty, and Staff</a:t>
                      </a:r>
                      <a:endParaRPr lang="en-US" sz="1400" dirty="0"/>
                    </a:p>
                  </a:txBody>
                  <a:tcPr/>
                </a:tc>
                <a:tc>
                  <a:txBody>
                    <a:bodyPr/>
                    <a:lstStyle/>
                    <a:p>
                      <a:pPr algn="r"/>
                      <a:r>
                        <a:rPr lang="en-US" sz="1400" dirty="0" smtClean="0"/>
                        <a:t>$1,361,800</a:t>
                      </a:r>
                      <a:endParaRPr lang="en-US" sz="1400" dirty="0"/>
                    </a:p>
                  </a:txBody>
                  <a:tcPr/>
                </a:tc>
                <a:tc>
                  <a:txBody>
                    <a:bodyPr/>
                    <a:lstStyle/>
                    <a:p>
                      <a:r>
                        <a:rPr lang="en-US" sz="1400" dirty="0" smtClean="0"/>
                        <a:t>The safety</a:t>
                      </a:r>
                      <a:r>
                        <a:rPr lang="en-US" sz="1400" baseline="0" dirty="0" smtClean="0"/>
                        <a:t> and security of Lander’s students, faculty, and staff is a core principle ingrained into the daily operations of the university.  This is achieved all the while striving to maintain and create an environment to holistically enhance overall academic performance and wellness.  The university has experienced continuous growth in student enrollment over the last three years which has necessitated a need for equipment and maintenance needs.</a:t>
                      </a:r>
                      <a:endParaRPr lang="en-US" sz="1400" dirty="0"/>
                    </a:p>
                  </a:txBody>
                  <a:tcPr/>
                </a:tc>
                <a:extLst>
                  <a:ext uri="{0D108BD9-81ED-4DB2-BD59-A6C34878D82A}">
                    <a16:rowId xmlns:a16="http://schemas.microsoft.com/office/drawing/2014/main" val="10001"/>
                  </a:ext>
                </a:extLst>
              </a:tr>
              <a:tr h="2911102">
                <a:tc>
                  <a:txBody>
                    <a:bodyPr/>
                    <a:lstStyle/>
                    <a:p>
                      <a:r>
                        <a:rPr lang="en-US" sz="1400" dirty="0" smtClean="0"/>
                        <a:t>Roof Replacements</a:t>
                      </a:r>
                      <a:endParaRPr lang="en-US" sz="1400" dirty="0"/>
                    </a:p>
                  </a:txBody>
                  <a:tcPr/>
                </a:tc>
                <a:tc>
                  <a:txBody>
                    <a:bodyPr/>
                    <a:lstStyle/>
                    <a:p>
                      <a:pPr algn="r"/>
                      <a:r>
                        <a:rPr lang="en-US" sz="1400" dirty="0" smtClean="0"/>
                        <a:t>$3,313,400</a:t>
                      </a:r>
                      <a:endParaRPr lang="en-US" sz="1400" dirty="0"/>
                    </a:p>
                  </a:txBody>
                  <a:tcPr/>
                </a:tc>
                <a:tc>
                  <a:txBody>
                    <a:bodyPr/>
                    <a:lstStyle/>
                    <a:p>
                      <a:r>
                        <a:rPr lang="en-US" sz="1400" dirty="0" smtClean="0"/>
                        <a:t>Physical Education and Exercise</a:t>
                      </a:r>
                      <a:r>
                        <a:rPr lang="en-US" sz="1400" baseline="0" dirty="0" smtClean="0"/>
                        <a:t> Studies building and Finis Horne Arena ($2,998,400):</a:t>
                      </a:r>
                    </a:p>
                    <a:p>
                      <a:pPr marL="285750" indent="-285750">
                        <a:buFont typeface="Arial" panose="020B0604020202020204" pitchFamily="34" charset="0"/>
                        <a:buChar char="•"/>
                      </a:pPr>
                      <a:r>
                        <a:rPr lang="en-US" sz="1200" baseline="0" dirty="0" smtClean="0"/>
                        <a:t>Buildings were constructed in 1991.</a:t>
                      </a:r>
                    </a:p>
                    <a:p>
                      <a:pPr marL="285750" indent="-285750">
                        <a:buFont typeface="Arial" panose="020B0604020202020204" pitchFamily="34" charset="0"/>
                        <a:buChar char="•"/>
                      </a:pPr>
                      <a:r>
                        <a:rPr lang="en-US" sz="1200" baseline="0" dirty="0" smtClean="0"/>
                        <a:t>The 135,000 square foot roofing system is currently 27 years old and is beginning to fail by allowing water infiltration.</a:t>
                      </a:r>
                    </a:p>
                    <a:p>
                      <a:pPr marL="285750" indent="-285750">
                        <a:buFont typeface="Arial" panose="020B0604020202020204" pitchFamily="34" charset="0"/>
                        <a:buChar char="•"/>
                      </a:pPr>
                      <a:r>
                        <a:rPr lang="en-US" sz="1200" baseline="0" dirty="0" smtClean="0"/>
                        <a:t>The only viable solution is a roof replacement.</a:t>
                      </a:r>
                    </a:p>
                    <a:p>
                      <a:pPr marL="0" indent="0">
                        <a:buFont typeface="Arial" panose="020B0604020202020204" pitchFamily="34" charset="0"/>
                        <a:buNone/>
                      </a:pPr>
                      <a:r>
                        <a:rPr lang="en-US" sz="1400" baseline="0" dirty="0" smtClean="0"/>
                        <a:t>Art Annex ($315,000):</a:t>
                      </a:r>
                    </a:p>
                    <a:p>
                      <a:pPr marL="285750" indent="-285750">
                        <a:buFont typeface="Arial" panose="020B0604020202020204" pitchFamily="34" charset="0"/>
                        <a:buChar char="•"/>
                      </a:pPr>
                      <a:r>
                        <a:rPr lang="en-US" sz="1200" baseline="0" dirty="0" smtClean="0"/>
                        <a:t>The 4,500 square foot roofing system is original to the building, constructed in 1957.</a:t>
                      </a:r>
                    </a:p>
                    <a:p>
                      <a:pPr marL="285750" indent="-285750">
                        <a:buFont typeface="Arial" panose="020B0604020202020204" pitchFamily="34" charset="0"/>
                        <a:buChar char="•"/>
                      </a:pPr>
                      <a:r>
                        <a:rPr lang="en-US" sz="1200" baseline="0" dirty="0" smtClean="0"/>
                        <a:t>The 61 year old roofing system has failed, resulting in water entering the building.</a:t>
                      </a:r>
                    </a:p>
                    <a:p>
                      <a:pPr marL="285750" indent="-285750">
                        <a:buFont typeface="Arial" panose="020B0604020202020204" pitchFamily="34" charset="0"/>
                        <a:buChar char="•"/>
                      </a:pPr>
                      <a:r>
                        <a:rPr lang="en-US" sz="1200" baseline="0" dirty="0" smtClean="0"/>
                        <a:t>The roofing system has to be completely removed and the asbestos abated.</a:t>
                      </a:r>
                      <a:endParaRPr lang="en-US" sz="1400" baseline="0" dirty="0" smtClean="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9" name="Rectangle 8"/>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Capital Request </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16</a:t>
            </a:fld>
            <a:endParaRPr lang="en-US"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409122787"/>
              </p:ext>
            </p:extLst>
          </p:nvPr>
        </p:nvGraphicFramePr>
        <p:xfrm>
          <a:off x="457200" y="1447800"/>
          <a:ext cx="8229600" cy="44094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1603311">
                  <a:extLst>
                    <a:ext uri="{9D8B030D-6E8A-4147-A177-3AD203B41FA5}">
                      <a16:colId xmlns:a16="http://schemas.microsoft.com/office/drawing/2014/main" val="20001"/>
                    </a:ext>
                  </a:extLst>
                </a:gridCol>
                <a:gridCol w="3883089">
                  <a:extLst>
                    <a:ext uri="{9D8B030D-6E8A-4147-A177-3AD203B41FA5}">
                      <a16:colId xmlns:a16="http://schemas.microsoft.com/office/drawing/2014/main" val="20002"/>
                    </a:ext>
                  </a:extLst>
                </a:gridCol>
              </a:tblGrid>
              <a:tr h="370840">
                <a:tc>
                  <a:txBody>
                    <a:bodyPr/>
                    <a:lstStyle/>
                    <a:p>
                      <a:pPr algn="ctr"/>
                      <a:r>
                        <a:rPr lang="en-US" sz="1400" dirty="0" smtClean="0"/>
                        <a:t>Request</a:t>
                      </a:r>
                      <a:endParaRPr lang="en-US" sz="1400" dirty="0"/>
                    </a:p>
                  </a:txBody>
                  <a:tcPr/>
                </a:tc>
                <a:tc>
                  <a:txBody>
                    <a:bodyPr/>
                    <a:lstStyle/>
                    <a:p>
                      <a:pPr algn="ctr"/>
                      <a:r>
                        <a:rPr lang="en-US" sz="1400" dirty="0" smtClean="0"/>
                        <a:t>Amount Requested</a:t>
                      </a:r>
                      <a:endParaRPr lang="en-US" sz="1400" dirty="0"/>
                    </a:p>
                  </a:txBody>
                  <a:tcPr/>
                </a:tc>
                <a:tc>
                  <a:txBody>
                    <a:bodyPr/>
                    <a:lstStyle/>
                    <a:p>
                      <a:pPr algn="ctr"/>
                      <a:r>
                        <a:rPr lang="en-US" sz="1400" dirty="0" smtClean="0"/>
                        <a:t>Description of Request</a:t>
                      </a:r>
                      <a:endParaRPr lang="en-US" sz="1400" dirty="0"/>
                    </a:p>
                  </a:txBody>
                  <a:tcPr/>
                </a:tc>
                <a:extLst>
                  <a:ext uri="{0D108BD9-81ED-4DB2-BD59-A6C34878D82A}">
                    <a16:rowId xmlns:a16="http://schemas.microsoft.com/office/drawing/2014/main" val="10000"/>
                  </a:ext>
                </a:extLst>
              </a:tr>
              <a:tr h="370840">
                <a:tc>
                  <a:txBody>
                    <a:bodyPr/>
                    <a:lstStyle/>
                    <a:p>
                      <a:r>
                        <a:rPr lang="en-US" sz="1100" dirty="0" smtClean="0">
                          <a:latin typeface="Calibri" panose="020F0502020204030204" pitchFamily="34" charset="0"/>
                        </a:rPr>
                        <a:t>Addition/Renovation to Nursing Building</a:t>
                      </a:r>
                      <a:endParaRPr lang="en-US" sz="1100" dirty="0">
                        <a:latin typeface="Calibri" panose="020F0502020204030204" pitchFamily="34" charset="0"/>
                      </a:endParaRPr>
                    </a:p>
                  </a:txBody>
                  <a:tcPr/>
                </a:tc>
                <a:tc>
                  <a:txBody>
                    <a:bodyPr/>
                    <a:lstStyle/>
                    <a:p>
                      <a:pPr algn="r"/>
                      <a:r>
                        <a:rPr lang="en-US" sz="1100" dirty="0" smtClean="0">
                          <a:latin typeface="Calibri" panose="020F0502020204030204" pitchFamily="34" charset="0"/>
                        </a:rPr>
                        <a:t>$5,000,000</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To renovate the current nursing building to include additional space for classrooms, laboratories, and clinical experiences. Lander’s nursing program has been housed in Barrett Hall since 1998, and in the past 20 years, the building has had no major renovations or additions.  Because of the program’s steady growth during that same timeframe, there is now a desperate need for additional space for classrooms, laboratories, and clinical experiences.</a:t>
                      </a:r>
                      <a:r>
                        <a:rPr lang="en-US" sz="1100" baseline="0" dirty="0" smtClean="0">
                          <a:latin typeface="Calibri" panose="020F0502020204030204" pitchFamily="34" charset="0"/>
                        </a:rPr>
                        <a:t>  This project has been compartmentalized into two separate modules, each with a projected cost of $2,500,000.</a:t>
                      </a:r>
                      <a:endParaRPr lang="en-US" sz="1100" dirty="0">
                        <a:latin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r>
                        <a:rPr lang="en-US" sz="1100" dirty="0" smtClean="0">
                          <a:latin typeface="Calibri" panose="020F0502020204030204" pitchFamily="34" charset="0"/>
                        </a:rPr>
                        <a:t>Addition/Renovation to Grier Student Center</a:t>
                      </a:r>
                      <a:endParaRPr lang="en-US" sz="1100" dirty="0">
                        <a:latin typeface="Calibri" panose="020F0502020204030204" pitchFamily="34" charset="0"/>
                      </a:endParaRPr>
                    </a:p>
                  </a:txBody>
                  <a:tcPr/>
                </a:tc>
                <a:tc>
                  <a:txBody>
                    <a:bodyPr/>
                    <a:lstStyle/>
                    <a:p>
                      <a:pPr algn="r"/>
                      <a:r>
                        <a:rPr lang="en-US" sz="1100" dirty="0" smtClean="0">
                          <a:latin typeface="Calibri" panose="020F0502020204030204" pitchFamily="34" charset="0"/>
                        </a:rPr>
                        <a:t>$7,500,000</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To renovate the Grier Student Center to incorporate additional classroom and meeting space for student organizations. Lander University’s Grier Student Center was completed in 1979 for an enrollment of approximately 800 students. This fall’s enrollment of 3,053 represents a 381% increase over the original design capacity of this building, leaving the University in desperate need of additional space to accommodate our current and future students.  The changing nature of the delivery of education has necessitated the inclusion of academic and instructional space to be included in the Grier Student Center.  This, of course, will be married and coexist with student meeting space. </a:t>
                      </a:r>
                      <a:r>
                        <a:rPr lang="en-US" sz="1100" baseline="0" dirty="0" smtClean="0">
                          <a:latin typeface="Calibri" panose="020F0502020204030204" pitchFamily="34" charset="0"/>
                        </a:rPr>
                        <a:t>This project has been compartmentalized into three separate modules, each with a projected cost of $2,500,000.</a:t>
                      </a:r>
                      <a:endParaRPr lang="en-US" sz="1100" dirty="0">
                        <a:latin typeface="Calibri" panose="020F050202020403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78120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9" name="Rectangle 8"/>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Other Fund Request</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17</a:t>
            </a:fld>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773904429"/>
              </p:ext>
            </p:extLst>
          </p:nvPr>
        </p:nvGraphicFramePr>
        <p:xfrm>
          <a:off x="444759" y="2702560"/>
          <a:ext cx="8229600" cy="137668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370840">
                <a:tc>
                  <a:txBody>
                    <a:bodyPr/>
                    <a:lstStyle/>
                    <a:p>
                      <a:pPr algn="ctr"/>
                      <a:r>
                        <a:rPr lang="en-US" sz="1200" dirty="0" smtClean="0"/>
                        <a:t>Request</a:t>
                      </a:r>
                      <a:endParaRPr lang="en-US" sz="1200" dirty="0"/>
                    </a:p>
                  </a:txBody>
                  <a:tcPr/>
                </a:tc>
                <a:tc>
                  <a:txBody>
                    <a:bodyPr/>
                    <a:lstStyle/>
                    <a:p>
                      <a:pPr algn="ctr"/>
                      <a:r>
                        <a:rPr lang="en-US" sz="1200" dirty="0" smtClean="0"/>
                        <a:t>Amount</a:t>
                      </a:r>
                      <a:endParaRPr lang="en-US" sz="1200" dirty="0"/>
                    </a:p>
                  </a:txBody>
                  <a:tcPr/>
                </a:tc>
                <a:tc>
                  <a:txBody>
                    <a:bodyPr/>
                    <a:lstStyle/>
                    <a:p>
                      <a:pPr algn="ctr"/>
                      <a:r>
                        <a:rPr lang="en-US" sz="1200" dirty="0" smtClean="0"/>
                        <a:t>Revenue Source</a:t>
                      </a:r>
                      <a:endParaRPr lang="en-US" sz="1200" dirty="0"/>
                    </a:p>
                  </a:txBody>
                  <a:tcPr/>
                </a:tc>
                <a:tc>
                  <a:txBody>
                    <a:bodyPr/>
                    <a:lstStyle/>
                    <a:p>
                      <a:pPr algn="ctr"/>
                      <a:r>
                        <a:rPr lang="en-US" sz="1200" dirty="0" smtClean="0"/>
                        <a:t>Description</a:t>
                      </a:r>
                      <a:endParaRPr lang="en-US" sz="1200" dirty="0"/>
                    </a:p>
                  </a:txBody>
                  <a:tcPr/>
                </a:tc>
                <a:extLst>
                  <a:ext uri="{0D108BD9-81ED-4DB2-BD59-A6C34878D82A}">
                    <a16:rowId xmlns:a16="http://schemas.microsoft.com/office/drawing/2014/main" val="10000"/>
                  </a:ext>
                </a:extLst>
              </a:tr>
              <a:tr h="370840">
                <a:tc>
                  <a:txBody>
                    <a:bodyPr/>
                    <a:lstStyle/>
                    <a:p>
                      <a:r>
                        <a:rPr lang="en-US" sz="1200" dirty="0" smtClean="0"/>
                        <a:t>Additional</a:t>
                      </a:r>
                      <a:r>
                        <a:rPr lang="en-US" sz="1200" baseline="0" dirty="0" smtClean="0"/>
                        <a:t> Other Funded FTEs</a:t>
                      </a:r>
                      <a:endParaRPr lang="en-US" sz="1200" dirty="0"/>
                    </a:p>
                  </a:txBody>
                  <a:tcPr/>
                </a:tc>
                <a:tc>
                  <a:txBody>
                    <a:bodyPr/>
                    <a:lstStyle/>
                    <a:p>
                      <a:r>
                        <a:rPr lang="en-US" sz="1200" dirty="0" smtClean="0"/>
                        <a:t>$810,000 Salaries</a:t>
                      </a:r>
                    </a:p>
                    <a:p>
                      <a:r>
                        <a:rPr lang="en-US" sz="1200" u="sng" dirty="0" smtClean="0"/>
                        <a:t>$239,031 State Employer</a:t>
                      </a:r>
                      <a:r>
                        <a:rPr lang="en-US" sz="1200" u="sng" baseline="0" dirty="0" smtClean="0"/>
                        <a:t> Contributions</a:t>
                      </a:r>
                    </a:p>
                    <a:p>
                      <a:r>
                        <a:rPr lang="en-US" sz="1200" b="1" u="none" baseline="0" dirty="0" smtClean="0"/>
                        <a:t>$1,049,031 Total Other Fund Request</a:t>
                      </a:r>
                      <a:endParaRPr lang="en-US" sz="1200" b="1" u="none" dirty="0"/>
                    </a:p>
                  </a:txBody>
                  <a:tcPr/>
                </a:tc>
                <a:tc>
                  <a:txBody>
                    <a:bodyPr/>
                    <a:lstStyle/>
                    <a:p>
                      <a:r>
                        <a:rPr lang="en-US" sz="1200" dirty="0" smtClean="0"/>
                        <a:t>Tuition and Fees</a:t>
                      </a:r>
                      <a:endParaRPr lang="en-US" sz="1200" dirty="0"/>
                    </a:p>
                  </a:txBody>
                  <a:tcPr/>
                </a:tc>
                <a:tc>
                  <a:txBody>
                    <a:bodyPr/>
                    <a:lstStyle/>
                    <a:p>
                      <a:r>
                        <a:rPr lang="en-US" sz="1200" dirty="0" smtClean="0"/>
                        <a:t>The positive impact of enrollment</a:t>
                      </a:r>
                      <a:r>
                        <a:rPr lang="en-US" sz="1200" baseline="0" dirty="0" smtClean="0"/>
                        <a:t> growth necessitates seeking 15 additional faculty and staff positions.</a:t>
                      </a:r>
                      <a:endParaRPr lang="en-US" sz="1200"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8" name="Rectangle 7"/>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Federal Fund Request</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18</a:t>
            </a:fld>
            <a:endParaRPr lang="en-US" dirty="0">
              <a:solidFill>
                <a:schemeClr val="bg1"/>
              </a:solidFill>
            </a:endParaRPr>
          </a:p>
        </p:txBody>
      </p:sp>
      <p:sp>
        <p:nvSpPr>
          <p:cNvPr id="9" name="TextBox 8"/>
          <p:cNvSpPr txBox="1"/>
          <p:nvPr/>
        </p:nvSpPr>
        <p:spPr>
          <a:xfrm>
            <a:off x="990600" y="2133600"/>
            <a:ext cx="7162800" cy="646331"/>
          </a:xfrm>
          <a:prstGeom prst="rect">
            <a:avLst/>
          </a:prstGeom>
          <a:noFill/>
        </p:spPr>
        <p:txBody>
          <a:bodyPr wrap="square" rtlCol="0">
            <a:spAutoFit/>
          </a:bodyPr>
          <a:lstStyle/>
          <a:p>
            <a:r>
              <a:rPr lang="en-US" dirty="0" smtClean="0"/>
              <a:t>Lander University is not requesting an increase or decrease in Federal Fund authorization.</a:t>
            </a:r>
            <a:endParaRPr lang="en-US" dirty="0"/>
          </a:p>
        </p:txBody>
      </p:sp>
    </p:spTree>
    <p:extLst>
      <p:ext uri="{BB962C8B-B14F-4D97-AF65-F5344CB8AC3E}">
        <p14:creationId xmlns:p14="http://schemas.microsoft.com/office/powerpoint/2010/main" val="1462907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7" name="Rectangle 6"/>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lstStyle/>
          <a:p>
            <a:r>
              <a:rPr lang="en-US" dirty="0" smtClean="0"/>
              <a:t>FTE Request</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19</a:t>
            </a:fld>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237845947"/>
              </p:ext>
            </p:extLst>
          </p:nvPr>
        </p:nvGraphicFramePr>
        <p:xfrm>
          <a:off x="427653" y="2575560"/>
          <a:ext cx="8229600" cy="163068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US" sz="1400" dirty="0" smtClean="0"/>
                        <a:t>Position</a:t>
                      </a:r>
                      <a:endParaRPr lang="en-US" sz="1400" dirty="0"/>
                    </a:p>
                  </a:txBody>
                  <a:tcPr/>
                </a:tc>
                <a:tc>
                  <a:txBody>
                    <a:bodyPr/>
                    <a:lstStyle/>
                    <a:p>
                      <a:r>
                        <a:rPr lang="en-US" sz="1400" dirty="0" smtClean="0"/>
                        <a:t>Requested FTEs</a:t>
                      </a:r>
                      <a:endParaRPr lang="en-US" sz="1400" dirty="0"/>
                    </a:p>
                  </a:txBody>
                  <a:tcPr/>
                </a:tc>
                <a:tc>
                  <a:txBody>
                    <a:bodyPr/>
                    <a:lstStyle/>
                    <a:p>
                      <a:r>
                        <a:rPr lang="en-US" sz="1400" dirty="0" smtClean="0"/>
                        <a:t>Amount</a:t>
                      </a:r>
                      <a:endParaRPr lang="en-US" sz="1400" dirty="0"/>
                    </a:p>
                  </a:txBody>
                  <a:tcPr/>
                </a:tc>
                <a:tc>
                  <a:txBody>
                    <a:bodyPr/>
                    <a:lstStyle/>
                    <a:p>
                      <a:r>
                        <a:rPr lang="en-US" sz="1400" dirty="0" smtClean="0"/>
                        <a:t>Funding Source</a:t>
                      </a:r>
                      <a:endParaRPr lang="en-US" sz="1400" dirty="0"/>
                    </a:p>
                  </a:txBody>
                  <a:tcPr/>
                </a:tc>
                <a:extLst>
                  <a:ext uri="{0D108BD9-81ED-4DB2-BD59-A6C34878D82A}">
                    <a16:rowId xmlns:a16="http://schemas.microsoft.com/office/drawing/2014/main" val="10000"/>
                  </a:ext>
                </a:extLst>
              </a:tr>
              <a:tr h="370840">
                <a:tc>
                  <a:txBody>
                    <a:bodyPr/>
                    <a:lstStyle/>
                    <a:p>
                      <a:r>
                        <a:rPr lang="en-US" sz="1400" dirty="0" smtClean="0"/>
                        <a:t>Classified Positions</a:t>
                      </a:r>
                      <a:r>
                        <a:rPr lang="en-US" sz="1400" baseline="0" dirty="0" smtClean="0"/>
                        <a:t> – Staff</a:t>
                      </a:r>
                      <a:endParaRPr lang="en-US" sz="1400" dirty="0"/>
                    </a:p>
                  </a:txBody>
                  <a:tcPr/>
                </a:tc>
                <a:tc>
                  <a:txBody>
                    <a:bodyPr/>
                    <a:lstStyle/>
                    <a:p>
                      <a:pPr algn="r"/>
                      <a:r>
                        <a:rPr lang="en-US" sz="1400" dirty="0" smtClean="0"/>
                        <a:t>8.00</a:t>
                      </a:r>
                      <a:endParaRPr lang="en-US" sz="1400" dirty="0"/>
                    </a:p>
                  </a:txBody>
                  <a:tcPr/>
                </a:tc>
                <a:tc>
                  <a:txBody>
                    <a:bodyPr/>
                    <a:lstStyle/>
                    <a:p>
                      <a:pPr algn="r"/>
                      <a:r>
                        <a:rPr lang="en-US" sz="1400" dirty="0" smtClean="0"/>
                        <a:t>$407,189</a:t>
                      </a:r>
                      <a:endParaRPr lang="en-US" sz="1400" dirty="0"/>
                    </a:p>
                  </a:txBody>
                  <a:tcPr/>
                </a:tc>
                <a:tc>
                  <a:txBody>
                    <a:bodyPr/>
                    <a:lstStyle/>
                    <a:p>
                      <a:r>
                        <a:rPr lang="en-US" sz="1400" dirty="0" smtClean="0"/>
                        <a:t>Recurring</a:t>
                      </a:r>
                      <a:r>
                        <a:rPr lang="en-US" sz="1400" baseline="0" dirty="0" smtClean="0"/>
                        <a:t> General Funds</a:t>
                      </a:r>
                      <a:endParaRPr lang="en-US" sz="1400" dirty="0"/>
                    </a:p>
                  </a:txBody>
                  <a:tcPr/>
                </a:tc>
                <a:extLst>
                  <a:ext uri="{0D108BD9-81ED-4DB2-BD59-A6C34878D82A}">
                    <a16:rowId xmlns:a16="http://schemas.microsoft.com/office/drawing/2014/main" val="10001"/>
                  </a:ext>
                </a:extLst>
              </a:tr>
              <a:tr h="370840">
                <a:tc>
                  <a:txBody>
                    <a:bodyPr/>
                    <a:lstStyle/>
                    <a:p>
                      <a:r>
                        <a:rPr lang="en-US" sz="1400" dirty="0" smtClean="0"/>
                        <a:t>Unclassified</a:t>
                      </a:r>
                      <a:r>
                        <a:rPr lang="en-US" sz="1400" baseline="0" dirty="0" smtClean="0"/>
                        <a:t> &amp; Classified Positions – Faculty &amp; Staff</a:t>
                      </a:r>
                      <a:endParaRPr lang="en-US" sz="1400" dirty="0"/>
                    </a:p>
                  </a:txBody>
                  <a:tcPr/>
                </a:tc>
                <a:tc>
                  <a:txBody>
                    <a:bodyPr/>
                    <a:lstStyle/>
                    <a:p>
                      <a:pPr algn="r"/>
                      <a:r>
                        <a:rPr lang="en-US" sz="1400" dirty="0" smtClean="0"/>
                        <a:t>15.00</a:t>
                      </a:r>
                      <a:endParaRPr lang="en-US" sz="1400" dirty="0"/>
                    </a:p>
                  </a:txBody>
                  <a:tcPr/>
                </a:tc>
                <a:tc>
                  <a:txBody>
                    <a:bodyPr/>
                    <a:lstStyle/>
                    <a:p>
                      <a:pPr algn="r"/>
                      <a:r>
                        <a:rPr lang="en-US" sz="1400" dirty="0" smtClean="0"/>
                        <a:t>$1,049,031</a:t>
                      </a:r>
                      <a:endParaRPr lang="en-US" sz="1400" dirty="0"/>
                    </a:p>
                  </a:txBody>
                  <a:tcPr/>
                </a:tc>
                <a:tc>
                  <a:txBody>
                    <a:bodyPr/>
                    <a:lstStyle/>
                    <a:p>
                      <a:r>
                        <a:rPr lang="en-US" sz="1400" dirty="0" smtClean="0"/>
                        <a:t>Other Funds – Education &amp; General</a:t>
                      </a:r>
                      <a:endParaRPr lang="en-US" sz="1400" dirty="0"/>
                    </a:p>
                  </a:txBody>
                  <a:tcPr/>
                </a:tc>
                <a:extLst>
                  <a:ext uri="{0D108BD9-81ED-4DB2-BD59-A6C34878D82A}">
                    <a16:rowId xmlns:a16="http://schemas.microsoft.com/office/drawing/2014/main" val="10002"/>
                  </a:ext>
                </a:extLst>
              </a:tr>
              <a:tr h="370840">
                <a:tc>
                  <a:txBody>
                    <a:bodyPr/>
                    <a:lstStyle/>
                    <a:p>
                      <a:r>
                        <a:rPr lang="en-US" sz="1400" b="1" dirty="0" smtClean="0"/>
                        <a:t>Total</a:t>
                      </a:r>
                      <a:endParaRPr lang="en-US" sz="1400" b="1" dirty="0"/>
                    </a:p>
                  </a:txBody>
                  <a:tcPr/>
                </a:tc>
                <a:tc>
                  <a:txBody>
                    <a:bodyPr/>
                    <a:lstStyle/>
                    <a:p>
                      <a:pPr algn="r"/>
                      <a:r>
                        <a:rPr lang="en-US" sz="1400" b="1" dirty="0" smtClean="0"/>
                        <a:t>23.00</a:t>
                      </a:r>
                      <a:endParaRPr lang="en-US" sz="1400" b="1" dirty="0"/>
                    </a:p>
                  </a:txBody>
                  <a:tcPr/>
                </a:tc>
                <a:tc>
                  <a:txBody>
                    <a:bodyPr/>
                    <a:lstStyle/>
                    <a:p>
                      <a:pPr algn="r"/>
                      <a:r>
                        <a:rPr lang="en-US" sz="1400" b="1" dirty="0" smtClean="0"/>
                        <a:t>$1,456,220</a:t>
                      </a:r>
                      <a:endParaRPr lang="en-US" sz="1400" b="1" dirty="0"/>
                    </a:p>
                  </a:txBody>
                  <a:tcPr/>
                </a:tc>
                <a:tc>
                  <a:txBody>
                    <a:bodyPr/>
                    <a:lstStyle/>
                    <a:p>
                      <a:endParaRPr lang="en-US"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69753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8" name="Rectangle 7"/>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College Highlights</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2</a:t>
            </a:fld>
            <a:endParaRPr lang="en-US" dirty="0">
              <a:solidFill>
                <a:schemeClr val="bg1"/>
              </a:solidFill>
            </a:endParaRPr>
          </a:p>
        </p:txBody>
      </p:sp>
      <p:sp>
        <p:nvSpPr>
          <p:cNvPr id="6" name="Content Placeholder 2"/>
          <p:cNvSpPr>
            <a:spLocks noGrp="1"/>
          </p:cNvSpPr>
          <p:nvPr>
            <p:ph idx="1"/>
          </p:nvPr>
        </p:nvSpPr>
        <p:spPr>
          <a:xfrm>
            <a:off x="457200" y="1843589"/>
            <a:ext cx="8229600" cy="4282573"/>
          </a:xfrm>
        </p:spPr>
        <p:txBody>
          <a:bodyPr>
            <a:noAutofit/>
          </a:bodyPr>
          <a:lstStyle/>
          <a:p>
            <a:pPr marL="0" indent="0" algn="just">
              <a:spcBef>
                <a:spcPts val="0"/>
              </a:spcBef>
              <a:buNone/>
            </a:pPr>
            <a:r>
              <a:rPr lang="en-US" sz="1400" dirty="0">
                <a:latin typeface="Calibri" panose="020F0502020204030204" pitchFamily="34" charset="0"/>
              </a:rPr>
              <a:t>In 2016, Lander dropped its tuition and has committed to keeping </a:t>
            </a:r>
            <a:r>
              <a:rPr lang="en-US" sz="1400" dirty="0" smtClean="0">
                <a:latin typeface="Calibri" panose="020F0502020204030204" pitchFamily="34" charset="0"/>
              </a:rPr>
              <a:t>tuition, all general fees, and Housing </a:t>
            </a:r>
            <a:r>
              <a:rPr lang="en-US" sz="1400" dirty="0">
                <a:latin typeface="Calibri" panose="020F0502020204030204" pitchFamily="34" charset="0"/>
              </a:rPr>
              <a:t>frozen for four years, allowing parents and students to better understand and plan for the cost of higher education.</a:t>
            </a:r>
          </a:p>
          <a:p>
            <a:pPr marL="0" indent="0" algn="just">
              <a:spcBef>
                <a:spcPts val="0"/>
              </a:spcBef>
              <a:buNone/>
            </a:pPr>
            <a:endParaRPr lang="en-US" sz="1400" dirty="0">
              <a:latin typeface="Calibri" panose="020F0502020204030204" pitchFamily="34" charset="0"/>
            </a:endParaRPr>
          </a:p>
          <a:p>
            <a:pPr marL="0" indent="0" algn="just">
              <a:spcBef>
                <a:spcPts val="0"/>
              </a:spcBef>
              <a:buNone/>
            </a:pPr>
            <a:r>
              <a:rPr lang="en-US" sz="1400" dirty="0">
                <a:latin typeface="Calibri" panose="020F0502020204030204" pitchFamily="34" charset="0"/>
              </a:rPr>
              <a:t>Located in Greenwood, South Carolina, Lander University is a public, regional, comprehensive university established in 1872.  </a:t>
            </a:r>
          </a:p>
          <a:p>
            <a:pPr marL="0" indent="0" algn="just">
              <a:spcBef>
                <a:spcPts val="0"/>
              </a:spcBef>
              <a:buNone/>
            </a:pPr>
            <a:endParaRPr lang="en-US" sz="1400" dirty="0">
              <a:latin typeface="Calibri" panose="020F0502020204030204" pitchFamily="34" charset="0"/>
            </a:endParaRPr>
          </a:p>
          <a:p>
            <a:pPr marL="0" indent="0" algn="just">
              <a:spcBef>
                <a:spcPts val="0"/>
              </a:spcBef>
              <a:buNone/>
            </a:pPr>
            <a:r>
              <a:rPr lang="en-US" sz="1400" dirty="0">
                <a:latin typeface="Calibri" panose="020F0502020204030204" pitchFamily="34" charset="0"/>
              </a:rPr>
              <a:t>Lander offers </a:t>
            </a:r>
            <a:r>
              <a:rPr lang="en-US" sz="1400" dirty="0" smtClean="0">
                <a:latin typeface="Calibri" panose="020F0502020204030204" pitchFamily="34" charset="0"/>
              </a:rPr>
              <a:t>64 </a:t>
            </a:r>
            <a:r>
              <a:rPr lang="en-US" sz="1400" dirty="0">
                <a:latin typeface="Calibri" panose="020F0502020204030204" pitchFamily="34" charset="0"/>
              </a:rPr>
              <a:t>areas of study, including 16 signature academic programs in fields that are emerging and in high-demand. </a:t>
            </a:r>
          </a:p>
          <a:p>
            <a:pPr marL="0" indent="0" algn="just">
              <a:spcBef>
                <a:spcPts val="0"/>
              </a:spcBef>
              <a:buNone/>
            </a:pPr>
            <a:endParaRPr lang="en-US" sz="1400" dirty="0">
              <a:latin typeface="Calibri" panose="020F0502020204030204" pitchFamily="34" charset="0"/>
            </a:endParaRPr>
          </a:p>
          <a:p>
            <a:pPr marL="0" indent="0" algn="just">
              <a:spcBef>
                <a:spcPts val="0"/>
              </a:spcBef>
              <a:buNone/>
            </a:pPr>
            <a:r>
              <a:rPr lang="en-US" sz="1400" dirty="0">
                <a:latin typeface="Calibri" panose="020F0502020204030204" pitchFamily="34" charset="0"/>
              </a:rPr>
              <a:t>Proudly serving the great State of South Carolina, Lander is a safe and diverse campus with a student body of 3,053. More than 92% of Lander’s students are South Carolina residents, coming from every county in the state. </a:t>
            </a:r>
          </a:p>
          <a:p>
            <a:pPr marL="0" indent="0" algn="just">
              <a:spcBef>
                <a:spcPts val="0"/>
              </a:spcBef>
              <a:buNone/>
            </a:pPr>
            <a:endParaRPr lang="en-US" sz="1400" dirty="0">
              <a:latin typeface="Calibri" panose="020F0502020204030204" pitchFamily="34" charset="0"/>
            </a:endParaRPr>
          </a:p>
          <a:p>
            <a:pPr marL="0" indent="0" algn="just">
              <a:spcBef>
                <a:spcPts val="0"/>
              </a:spcBef>
              <a:buNone/>
            </a:pPr>
            <a:r>
              <a:rPr lang="en-US" sz="1400" dirty="0">
                <a:latin typeface="Calibri" panose="020F0502020204030204" pitchFamily="34" charset="0"/>
              </a:rPr>
              <a:t>Lander University’s new strategic plan includes an intensive focus on its 16 signature academic programs and calls for the University to faithfully follow its new mission and vision. </a:t>
            </a:r>
          </a:p>
          <a:p>
            <a:pPr marL="0" indent="0" algn="just">
              <a:spcBef>
                <a:spcPts val="0"/>
              </a:spcBef>
              <a:buNone/>
            </a:pPr>
            <a:endParaRPr lang="en-US" sz="1400" dirty="0">
              <a:latin typeface="Calibri" panose="020F0502020204030204" pitchFamily="34" charset="0"/>
            </a:endParaRPr>
          </a:p>
          <a:p>
            <a:pPr marL="0" indent="0" algn="just">
              <a:spcBef>
                <a:spcPts val="0"/>
              </a:spcBef>
              <a:buNone/>
            </a:pPr>
            <a:r>
              <a:rPr lang="en-US" sz="1400" dirty="0">
                <a:latin typeface="Calibri" panose="020F0502020204030204" pitchFamily="34" charset="0"/>
              </a:rPr>
              <a:t>Enrollment at Lander is on the rise, and it is anticipated that the University will continue to grow. Our Fall 2018 Freshman class is 13% larger than last year and is the largest Freshman class in our </a:t>
            </a:r>
            <a:r>
              <a:rPr lang="en-US" sz="1400" dirty="0" smtClean="0">
                <a:latin typeface="Calibri" panose="020F0502020204030204" pitchFamily="34" charset="0"/>
              </a:rPr>
              <a:t>history, for the second year in a row.  Lander’s Fall 2019 enrollment is estimated to exceed 3,250, making Lander’s enrollment the largest in its 146 year history.</a:t>
            </a:r>
            <a:endParaRPr lang="en-US" sz="1400" dirty="0">
              <a:latin typeface="Calibri" panose="020F0502020204030204" pitchFamily="34" charset="0"/>
            </a:endParaRPr>
          </a:p>
        </p:txBody>
      </p:sp>
    </p:spTree>
    <p:extLst>
      <p:ext uri="{BB962C8B-B14F-4D97-AF65-F5344CB8AC3E}">
        <p14:creationId xmlns:p14="http://schemas.microsoft.com/office/powerpoint/2010/main" val="3084298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6" name="Rectangle 5"/>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lstStyle/>
          <a:p>
            <a:r>
              <a:rPr lang="en-US" dirty="0" smtClean="0"/>
              <a:t>Provisos</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20</a:t>
            </a:fld>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347551092"/>
              </p:ext>
            </p:extLst>
          </p:nvPr>
        </p:nvGraphicFramePr>
        <p:xfrm>
          <a:off x="1519335" y="868693"/>
          <a:ext cx="6096000" cy="5440680"/>
        </p:xfrm>
        <a:graphic>
          <a:graphicData uri="http://schemas.openxmlformats.org/drawingml/2006/table">
            <a:tbl>
              <a:tblPr firstRow="1" bandRow="1">
                <a:tableStyleId>{5C22544A-7EE6-4342-B048-85BDC9FD1C3A}</a:tableStyleId>
              </a:tblPr>
              <a:tblGrid>
                <a:gridCol w="5043854">
                  <a:extLst>
                    <a:ext uri="{9D8B030D-6E8A-4147-A177-3AD203B41FA5}">
                      <a16:colId xmlns:a16="http://schemas.microsoft.com/office/drawing/2014/main" val="20000"/>
                    </a:ext>
                  </a:extLst>
                </a:gridCol>
                <a:gridCol w="1052146">
                  <a:extLst>
                    <a:ext uri="{9D8B030D-6E8A-4147-A177-3AD203B41FA5}">
                      <a16:colId xmlns:a16="http://schemas.microsoft.com/office/drawing/2014/main" val="20001"/>
                    </a:ext>
                  </a:extLst>
                </a:gridCol>
              </a:tblGrid>
              <a:tr h="182880">
                <a:tc>
                  <a:txBody>
                    <a:bodyPr/>
                    <a:lstStyle/>
                    <a:p>
                      <a:r>
                        <a:rPr lang="en-US" sz="1100" dirty="0" smtClean="0">
                          <a:latin typeface="Calibri" panose="020F0502020204030204" pitchFamily="34" charset="0"/>
                        </a:rPr>
                        <a:t>Proviso</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Action</a:t>
                      </a:r>
                      <a:endParaRPr lang="en-US" sz="1100" dirty="0">
                        <a:latin typeface="Calibri" panose="020F0502020204030204" pitchFamily="34" charset="0"/>
                      </a:endParaRPr>
                    </a:p>
                  </a:txBody>
                  <a:tcPr/>
                </a:tc>
                <a:extLst>
                  <a:ext uri="{0D108BD9-81ED-4DB2-BD59-A6C34878D82A}">
                    <a16:rowId xmlns:a16="http://schemas.microsoft.com/office/drawing/2014/main" val="10000"/>
                  </a:ext>
                </a:extLst>
              </a:tr>
              <a:tr h="182880">
                <a:tc>
                  <a:txBody>
                    <a:bodyPr/>
                    <a:lstStyle/>
                    <a:p>
                      <a:r>
                        <a:rPr lang="en-US" sz="1100" dirty="0" smtClean="0">
                          <a:latin typeface="Calibri" panose="020F0502020204030204" pitchFamily="34" charset="0"/>
                        </a:rPr>
                        <a:t>18.1 LU: Renovation and Repairs</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Delete</a:t>
                      </a:r>
                      <a:endParaRPr lang="en-US" sz="1100" dirty="0">
                        <a:latin typeface="Calibri" panose="020F0502020204030204" pitchFamily="34" charset="0"/>
                      </a:endParaRPr>
                    </a:p>
                  </a:txBody>
                  <a:tcPr/>
                </a:tc>
                <a:extLst>
                  <a:ext uri="{0D108BD9-81ED-4DB2-BD59-A6C34878D82A}">
                    <a16:rowId xmlns:a16="http://schemas.microsoft.com/office/drawing/2014/main" val="10001"/>
                  </a:ext>
                </a:extLst>
              </a:tr>
              <a:tr h="182880">
                <a:tc>
                  <a:txBody>
                    <a:bodyPr/>
                    <a:lstStyle/>
                    <a:p>
                      <a:r>
                        <a:rPr lang="en-US" sz="1100" dirty="0" smtClean="0">
                          <a:latin typeface="Calibri" panose="020F0502020204030204" pitchFamily="34" charset="0"/>
                        </a:rPr>
                        <a:t>117.7 Fee Increases</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02"/>
                  </a:ext>
                </a:extLst>
              </a:tr>
              <a:tr h="182880">
                <a:tc>
                  <a:txBody>
                    <a:bodyPr/>
                    <a:lstStyle/>
                    <a:p>
                      <a:r>
                        <a:rPr lang="en-US" sz="1100" dirty="0" smtClean="0">
                          <a:latin typeface="Calibri" panose="020F0502020204030204" pitchFamily="34" charset="0"/>
                        </a:rPr>
                        <a:t>117.8 State Institutions – Revenues</a:t>
                      </a:r>
                      <a:r>
                        <a:rPr lang="en-US" sz="1100" baseline="0" dirty="0" smtClean="0">
                          <a:latin typeface="Calibri" panose="020F0502020204030204" pitchFamily="34" charset="0"/>
                        </a:rPr>
                        <a:t> &amp; Income</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03"/>
                  </a:ext>
                </a:extLst>
              </a:tr>
              <a:tr h="182880">
                <a:tc>
                  <a:txBody>
                    <a:bodyPr/>
                    <a:lstStyle/>
                    <a:p>
                      <a:r>
                        <a:rPr lang="en-US" sz="1100" dirty="0" smtClean="0">
                          <a:latin typeface="Calibri" panose="020F0502020204030204" pitchFamily="34" charset="0"/>
                        </a:rPr>
                        <a:t>117.11 Fixed Student Fees</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04"/>
                  </a:ext>
                </a:extLst>
              </a:tr>
              <a:tr h="182880">
                <a:tc>
                  <a:txBody>
                    <a:bodyPr/>
                    <a:lstStyle/>
                    <a:p>
                      <a:r>
                        <a:rPr lang="en-US" sz="1100" dirty="0" smtClean="0">
                          <a:latin typeface="Calibri" panose="020F0502020204030204" pitchFamily="34" charset="0"/>
                        </a:rPr>
                        <a:t>117.14</a:t>
                      </a:r>
                      <a:r>
                        <a:rPr lang="en-US" sz="1100" baseline="0" dirty="0" smtClean="0">
                          <a:latin typeface="Calibri" panose="020F0502020204030204" pitchFamily="34" charset="0"/>
                        </a:rPr>
                        <a:t> FTE Management</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05"/>
                  </a:ext>
                </a:extLst>
              </a:tr>
              <a:tr h="182880">
                <a:tc>
                  <a:txBody>
                    <a:bodyPr/>
                    <a:lstStyle/>
                    <a:p>
                      <a:r>
                        <a:rPr lang="en-US" sz="1100" dirty="0" smtClean="0">
                          <a:latin typeface="Calibri" panose="020F0502020204030204" pitchFamily="34" charset="0"/>
                        </a:rPr>
                        <a:t>117.15</a:t>
                      </a:r>
                      <a:r>
                        <a:rPr lang="en-US" sz="1100" baseline="0" dirty="0" smtClean="0">
                          <a:latin typeface="Calibri" panose="020F0502020204030204" pitchFamily="34" charset="0"/>
                        </a:rPr>
                        <a:t> Allowance for Residences &amp; Compensation Restrictions</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06"/>
                  </a:ext>
                </a:extLst>
              </a:tr>
              <a:tr h="182880">
                <a:tc>
                  <a:txBody>
                    <a:bodyPr/>
                    <a:lstStyle/>
                    <a:p>
                      <a:r>
                        <a:rPr lang="en-US" sz="1100" dirty="0" smtClean="0">
                          <a:latin typeface="Calibri" panose="020F0502020204030204" pitchFamily="34" charset="0"/>
                        </a:rPr>
                        <a:t>117.16 Universities &amp; Colleges – Allowance</a:t>
                      </a:r>
                      <a:r>
                        <a:rPr lang="en-US" sz="1100" baseline="0" dirty="0" smtClean="0">
                          <a:latin typeface="Calibri" panose="020F0502020204030204" pitchFamily="34" charset="0"/>
                        </a:rPr>
                        <a:t> for Presidents</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07"/>
                  </a:ext>
                </a:extLst>
              </a:tr>
              <a:tr h="182880">
                <a:tc>
                  <a:txBody>
                    <a:bodyPr/>
                    <a:lstStyle/>
                    <a:p>
                      <a:r>
                        <a:rPr lang="en-US" sz="1100" dirty="0" smtClean="0">
                          <a:latin typeface="Calibri" panose="020F0502020204030204" pitchFamily="34" charset="0"/>
                        </a:rPr>
                        <a:t>117.19 Per Diem</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08"/>
                  </a:ext>
                </a:extLst>
              </a:tr>
              <a:tr h="182880">
                <a:tc>
                  <a:txBody>
                    <a:bodyPr/>
                    <a:lstStyle/>
                    <a:p>
                      <a:r>
                        <a:rPr lang="en-US" sz="1100" dirty="0" smtClean="0">
                          <a:latin typeface="Calibri" panose="020F0502020204030204" pitchFamily="34" charset="0"/>
                        </a:rPr>
                        <a:t>117.20 Travel – Subsistence Expenses &amp; Mileage</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09"/>
                  </a:ext>
                </a:extLst>
              </a:tr>
              <a:tr h="182880">
                <a:tc>
                  <a:txBody>
                    <a:bodyPr/>
                    <a:lstStyle/>
                    <a:p>
                      <a:r>
                        <a:rPr lang="en-US" sz="1100" dirty="0" smtClean="0">
                          <a:latin typeface="Calibri" panose="020F0502020204030204" pitchFamily="34" charset="0"/>
                        </a:rPr>
                        <a:t>117.23 Carry Forward</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10"/>
                  </a:ext>
                </a:extLst>
              </a:tr>
              <a:tr h="182880">
                <a:tc>
                  <a:txBody>
                    <a:bodyPr/>
                    <a:lstStyle/>
                    <a:p>
                      <a:r>
                        <a:rPr lang="en-US" sz="1100" dirty="0" smtClean="0">
                          <a:latin typeface="Calibri" panose="020F0502020204030204" pitchFamily="34" charset="0"/>
                        </a:rPr>
                        <a:t>117.26 Travel Report</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11"/>
                  </a:ext>
                </a:extLst>
              </a:tr>
              <a:tr h="182880">
                <a:tc>
                  <a:txBody>
                    <a:bodyPr/>
                    <a:lstStyle/>
                    <a:p>
                      <a:r>
                        <a:rPr lang="en-US" sz="1100" dirty="0" smtClean="0">
                          <a:latin typeface="Calibri" panose="020F0502020204030204" pitchFamily="34" charset="0"/>
                        </a:rPr>
                        <a:t>117.29 Base Budget Analysis</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12"/>
                  </a:ext>
                </a:extLst>
              </a:tr>
              <a:tr h="182880">
                <a:tc>
                  <a:txBody>
                    <a:bodyPr/>
                    <a:lstStyle/>
                    <a:p>
                      <a:r>
                        <a:rPr lang="en-US" sz="1100" dirty="0" smtClean="0">
                          <a:latin typeface="Calibri" panose="020F0502020204030204" pitchFamily="34" charset="0"/>
                        </a:rPr>
                        <a:t>117.30 Collection on Dishonored</a:t>
                      </a:r>
                      <a:r>
                        <a:rPr lang="en-US" sz="1100" baseline="0" dirty="0" smtClean="0">
                          <a:latin typeface="Calibri" panose="020F0502020204030204" pitchFamily="34" charset="0"/>
                        </a:rPr>
                        <a:t> Payments</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13"/>
                  </a:ext>
                </a:extLst>
              </a:tr>
              <a:tr h="182880">
                <a:tc>
                  <a:txBody>
                    <a:bodyPr/>
                    <a:lstStyle/>
                    <a:p>
                      <a:r>
                        <a:rPr lang="en-US" sz="1100" dirty="0" smtClean="0">
                          <a:latin typeface="Calibri" panose="020F0502020204030204" pitchFamily="34" charset="0"/>
                        </a:rPr>
                        <a:t>117.32 Voluntary Separation</a:t>
                      </a:r>
                      <a:r>
                        <a:rPr lang="en-US" sz="1100" baseline="0" dirty="0" smtClean="0">
                          <a:latin typeface="Calibri" panose="020F0502020204030204" pitchFamily="34" charset="0"/>
                        </a:rPr>
                        <a:t> Incentive Program</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14"/>
                  </a:ext>
                </a:extLst>
              </a:tr>
              <a:tr h="182880">
                <a:tc>
                  <a:txBody>
                    <a:bodyPr/>
                    <a:lstStyle/>
                    <a:p>
                      <a:r>
                        <a:rPr lang="en-US" sz="1100" dirty="0" smtClean="0">
                          <a:latin typeface="Calibri" panose="020F0502020204030204" pitchFamily="34" charset="0"/>
                        </a:rPr>
                        <a:t>117.34 Debt Collection Reports</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15"/>
                  </a:ext>
                </a:extLst>
              </a:tr>
              <a:tr h="182880">
                <a:tc>
                  <a:txBody>
                    <a:bodyPr/>
                    <a:lstStyle/>
                    <a:p>
                      <a:r>
                        <a:rPr lang="en-US" sz="1100" dirty="0" smtClean="0">
                          <a:latin typeface="Calibri" panose="020F0502020204030204" pitchFamily="34" charset="0"/>
                        </a:rPr>
                        <a:t>117.42 LIFE and Palmetto</a:t>
                      </a:r>
                      <a:r>
                        <a:rPr lang="en-US" sz="1100" baseline="0" dirty="0" smtClean="0">
                          <a:latin typeface="Calibri" panose="020F0502020204030204" pitchFamily="34" charset="0"/>
                        </a:rPr>
                        <a:t> Fellows Scholarships Waiver Exemption</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16"/>
                  </a:ext>
                </a:extLst>
              </a:tr>
              <a:tr h="182880">
                <a:tc>
                  <a:txBody>
                    <a:bodyPr/>
                    <a:lstStyle/>
                    <a:p>
                      <a:r>
                        <a:rPr lang="en-US" sz="1100" dirty="0" smtClean="0">
                          <a:latin typeface="Calibri" panose="020F0502020204030204" pitchFamily="34" charset="0"/>
                        </a:rPr>
                        <a:t>117.47 Insurance Claims</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17"/>
                  </a:ext>
                </a:extLst>
              </a:tr>
              <a:tr h="182880">
                <a:tc>
                  <a:txBody>
                    <a:bodyPr/>
                    <a:lstStyle/>
                    <a:p>
                      <a:r>
                        <a:rPr lang="en-US" sz="1100" dirty="0" smtClean="0">
                          <a:latin typeface="Calibri" panose="020F0502020204030204" pitchFamily="34" charset="0"/>
                        </a:rPr>
                        <a:t>117.48 Organizational Charts</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18"/>
                  </a:ext>
                </a:extLst>
              </a:tr>
              <a:tr h="182880">
                <a:tc>
                  <a:txBody>
                    <a:bodyPr/>
                    <a:lstStyle/>
                    <a:p>
                      <a:r>
                        <a:rPr lang="en-US" sz="1100" dirty="0" smtClean="0">
                          <a:latin typeface="Calibri" panose="020F0502020204030204" pitchFamily="34" charset="0"/>
                        </a:rPr>
                        <a:t>117.55 Employee</a:t>
                      </a:r>
                      <a:r>
                        <a:rPr lang="en-US" sz="1100" baseline="0" dirty="0" smtClean="0">
                          <a:latin typeface="Calibri" panose="020F0502020204030204" pitchFamily="34" charset="0"/>
                        </a:rPr>
                        <a:t> Bonus</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19"/>
                  </a:ext>
                </a:extLst>
              </a:tr>
              <a:tr h="182880">
                <a:tc>
                  <a:txBody>
                    <a:bodyPr/>
                    <a:lstStyle/>
                    <a:p>
                      <a:r>
                        <a:rPr lang="en-US" sz="1100" dirty="0" smtClean="0">
                          <a:latin typeface="Calibri" panose="020F0502020204030204" pitchFamily="34" charset="0"/>
                        </a:rPr>
                        <a:t>117.58 Year</a:t>
                      </a:r>
                      <a:r>
                        <a:rPr lang="en-US" sz="1100" baseline="0" dirty="0" smtClean="0">
                          <a:latin typeface="Calibri" panose="020F0502020204030204" pitchFamily="34" charset="0"/>
                        </a:rPr>
                        <a:t> End Financial Statements – Penalties</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2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457200" y="0"/>
            <a:ext cx="8229600" cy="1143000"/>
          </a:xfrm>
        </p:spPr>
        <p:txBody>
          <a:bodyPr/>
          <a:lstStyle/>
          <a:p>
            <a:r>
              <a:rPr lang="en-US" dirty="0" smtClean="0"/>
              <a:t>Provisos</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21</a:t>
            </a:fld>
            <a:endParaRPr lang="en-US"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226874882"/>
              </p:ext>
            </p:extLst>
          </p:nvPr>
        </p:nvGraphicFramePr>
        <p:xfrm>
          <a:off x="1524000" y="871926"/>
          <a:ext cx="6096000" cy="5699760"/>
        </p:xfrm>
        <a:graphic>
          <a:graphicData uri="http://schemas.openxmlformats.org/drawingml/2006/table">
            <a:tbl>
              <a:tblPr firstRow="1" bandRow="1">
                <a:tableStyleId>{5C22544A-7EE6-4342-B048-85BDC9FD1C3A}</a:tableStyleId>
              </a:tblPr>
              <a:tblGrid>
                <a:gridCol w="5043854">
                  <a:extLst>
                    <a:ext uri="{9D8B030D-6E8A-4147-A177-3AD203B41FA5}">
                      <a16:colId xmlns:a16="http://schemas.microsoft.com/office/drawing/2014/main" val="20000"/>
                    </a:ext>
                  </a:extLst>
                </a:gridCol>
                <a:gridCol w="1052146">
                  <a:extLst>
                    <a:ext uri="{9D8B030D-6E8A-4147-A177-3AD203B41FA5}">
                      <a16:colId xmlns:a16="http://schemas.microsoft.com/office/drawing/2014/main" val="20001"/>
                    </a:ext>
                  </a:extLst>
                </a:gridCol>
              </a:tblGrid>
              <a:tr h="182880">
                <a:tc>
                  <a:txBody>
                    <a:bodyPr/>
                    <a:lstStyle/>
                    <a:p>
                      <a:r>
                        <a:rPr lang="en-US" sz="1100" dirty="0" smtClean="0">
                          <a:latin typeface="Calibri" panose="020F0502020204030204" pitchFamily="34" charset="0"/>
                        </a:rPr>
                        <a:t>Proviso</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Action</a:t>
                      </a:r>
                      <a:endParaRPr lang="en-US" sz="1100" dirty="0">
                        <a:latin typeface="Calibri" panose="020F0502020204030204" pitchFamily="34" charset="0"/>
                      </a:endParaRPr>
                    </a:p>
                  </a:txBody>
                  <a:tcPr/>
                </a:tc>
                <a:extLst>
                  <a:ext uri="{0D108BD9-81ED-4DB2-BD59-A6C34878D82A}">
                    <a16:rowId xmlns:a16="http://schemas.microsoft.com/office/drawing/2014/main" val="10000"/>
                  </a:ext>
                </a:extLst>
              </a:tr>
              <a:tr h="182880">
                <a:tc>
                  <a:txBody>
                    <a:bodyPr/>
                    <a:lstStyle/>
                    <a:p>
                      <a:r>
                        <a:rPr lang="en-US" sz="1100" dirty="0" smtClean="0">
                          <a:latin typeface="Calibri" panose="020F0502020204030204" pitchFamily="34" charset="0"/>
                        </a:rPr>
                        <a:t>117.59 Purchase Card Incentive</a:t>
                      </a:r>
                      <a:r>
                        <a:rPr lang="en-US" sz="1100" baseline="0" dirty="0" smtClean="0">
                          <a:latin typeface="Calibri" panose="020F0502020204030204" pitchFamily="34" charset="0"/>
                        </a:rPr>
                        <a:t> Rebates</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01"/>
                  </a:ext>
                </a:extLst>
              </a:tr>
              <a:tr h="182880">
                <a:tc>
                  <a:txBody>
                    <a:bodyPr/>
                    <a:lstStyle/>
                    <a:p>
                      <a:r>
                        <a:rPr lang="en-US" sz="1100" dirty="0" smtClean="0">
                          <a:latin typeface="Calibri" panose="020F0502020204030204" pitchFamily="34" charset="0"/>
                        </a:rPr>
                        <a:t>117.68 Voluntary Furlough</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02"/>
                  </a:ext>
                </a:extLst>
              </a:tr>
              <a:tr h="182880">
                <a:tc>
                  <a:txBody>
                    <a:bodyPr/>
                    <a:lstStyle/>
                    <a:p>
                      <a:r>
                        <a:rPr lang="en-US" sz="1100" dirty="0" smtClean="0">
                          <a:latin typeface="Calibri" panose="020F0502020204030204" pitchFamily="34" charset="0"/>
                        </a:rPr>
                        <a:t>117.71 Reduction in Force/Agency Head Furlough</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03"/>
                  </a:ext>
                </a:extLst>
              </a:tr>
              <a:tr h="182880">
                <a:tc>
                  <a:txBody>
                    <a:bodyPr/>
                    <a:lstStyle/>
                    <a:p>
                      <a:r>
                        <a:rPr lang="en-US" sz="1100" dirty="0" smtClean="0">
                          <a:latin typeface="Calibri" panose="020F0502020204030204" pitchFamily="34" charset="0"/>
                        </a:rPr>
                        <a:t>117.72 Printed Report</a:t>
                      </a:r>
                      <a:r>
                        <a:rPr lang="en-US" sz="1100" baseline="0" dirty="0" smtClean="0">
                          <a:latin typeface="Calibri" panose="020F0502020204030204" pitchFamily="34" charset="0"/>
                        </a:rPr>
                        <a:t> Requirements</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04"/>
                  </a:ext>
                </a:extLst>
              </a:tr>
              <a:tr h="182880">
                <a:tc>
                  <a:txBody>
                    <a:bodyPr/>
                    <a:lstStyle/>
                    <a:p>
                      <a:r>
                        <a:rPr lang="en-US" sz="1100" dirty="0" smtClean="0">
                          <a:latin typeface="Calibri" panose="020F0502020204030204" pitchFamily="34" charset="0"/>
                        </a:rPr>
                        <a:t>117.74 Fees and Fines Report</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05"/>
                  </a:ext>
                </a:extLst>
              </a:tr>
              <a:tr h="182880">
                <a:tc>
                  <a:txBody>
                    <a:bodyPr/>
                    <a:lstStyle/>
                    <a:p>
                      <a:r>
                        <a:rPr lang="en-US" sz="1100" dirty="0" smtClean="0">
                          <a:latin typeface="Calibri" panose="020F0502020204030204" pitchFamily="34" charset="0"/>
                        </a:rPr>
                        <a:t>117.75 Mandatory</a:t>
                      </a:r>
                      <a:r>
                        <a:rPr lang="en-US" sz="1100" baseline="0" dirty="0" smtClean="0">
                          <a:latin typeface="Calibri" panose="020F0502020204030204" pitchFamily="34" charset="0"/>
                        </a:rPr>
                        <a:t> Furlough</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06"/>
                  </a:ext>
                </a:extLst>
              </a:tr>
              <a:tr h="182880">
                <a:tc>
                  <a:txBody>
                    <a:bodyPr/>
                    <a:lstStyle/>
                    <a:p>
                      <a:r>
                        <a:rPr lang="en-US" sz="1100" dirty="0" smtClean="0">
                          <a:latin typeface="Calibri" panose="020F0502020204030204" pitchFamily="34" charset="0"/>
                        </a:rPr>
                        <a:t>117.76 Reduction in Force</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07"/>
                  </a:ext>
                </a:extLst>
              </a:tr>
              <a:tr h="182880">
                <a:tc>
                  <a:txBody>
                    <a:bodyPr/>
                    <a:lstStyle/>
                    <a:p>
                      <a:r>
                        <a:rPr lang="en-US" sz="1100" dirty="0" smtClean="0">
                          <a:latin typeface="Calibri" panose="020F0502020204030204" pitchFamily="34" charset="0"/>
                        </a:rPr>
                        <a:t>117.81</a:t>
                      </a:r>
                      <a:r>
                        <a:rPr lang="en-US" sz="1100" baseline="0" dirty="0" smtClean="0">
                          <a:latin typeface="Calibri" panose="020F0502020204030204" pitchFamily="34" charset="0"/>
                        </a:rPr>
                        <a:t> Deficit Monitoring</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08"/>
                  </a:ext>
                </a:extLst>
              </a:tr>
              <a:tr h="182880">
                <a:tc>
                  <a:txBody>
                    <a:bodyPr/>
                    <a:lstStyle/>
                    <a:p>
                      <a:r>
                        <a:rPr lang="en-US" sz="1100" dirty="0" smtClean="0">
                          <a:latin typeface="Calibri" panose="020F0502020204030204" pitchFamily="34" charset="0"/>
                        </a:rPr>
                        <a:t>117.83 Bank Account Transparency</a:t>
                      </a:r>
                      <a:r>
                        <a:rPr lang="en-US" sz="1100" baseline="0" dirty="0" smtClean="0">
                          <a:latin typeface="Calibri" panose="020F0502020204030204" pitchFamily="34" charset="0"/>
                        </a:rPr>
                        <a:t> &amp; Accountability</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09"/>
                  </a:ext>
                </a:extLst>
              </a:tr>
              <a:tr h="182880">
                <a:tc>
                  <a:txBody>
                    <a:bodyPr/>
                    <a:lstStyle/>
                    <a:p>
                      <a:r>
                        <a:rPr lang="en-US" sz="1100" dirty="0" smtClean="0">
                          <a:latin typeface="Calibri" panose="020F0502020204030204" pitchFamily="34" charset="0"/>
                        </a:rPr>
                        <a:t>117.84 Websites</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10"/>
                  </a:ext>
                </a:extLst>
              </a:tr>
              <a:tr h="182880">
                <a:tc>
                  <a:txBody>
                    <a:bodyPr/>
                    <a:lstStyle/>
                    <a:p>
                      <a:r>
                        <a:rPr lang="en-US" sz="1100" dirty="0" smtClean="0">
                          <a:latin typeface="Calibri" panose="020F0502020204030204" pitchFamily="34" charset="0"/>
                        </a:rPr>
                        <a:t>117.105 Data</a:t>
                      </a:r>
                      <a:r>
                        <a:rPr lang="en-US" sz="1100" baseline="0" dirty="0" smtClean="0">
                          <a:latin typeface="Calibri" panose="020F0502020204030204" pitchFamily="34" charset="0"/>
                        </a:rPr>
                        <a:t> Breach Notification</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11"/>
                  </a:ext>
                </a:extLst>
              </a:tr>
              <a:tr h="182880">
                <a:tc>
                  <a:txBody>
                    <a:bodyPr/>
                    <a:lstStyle/>
                    <a:p>
                      <a:r>
                        <a:rPr lang="en-US" sz="1100" dirty="0" smtClean="0">
                          <a:latin typeface="Calibri" panose="020F0502020204030204" pitchFamily="34" charset="0"/>
                        </a:rPr>
                        <a:t>117.112 Information Technology &amp; Information Security Plans</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12"/>
                  </a:ext>
                </a:extLst>
              </a:tr>
              <a:tr h="182880">
                <a:tc>
                  <a:txBody>
                    <a:bodyPr/>
                    <a:lstStyle/>
                    <a:p>
                      <a:r>
                        <a:rPr lang="en-US" sz="1100" dirty="0" smtClean="0">
                          <a:latin typeface="Calibri" panose="020F0502020204030204" pitchFamily="34" charset="0"/>
                        </a:rPr>
                        <a:t>117.114 Employee Compensation</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13"/>
                  </a:ext>
                </a:extLst>
              </a:tr>
              <a:tr h="182880">
                <a:tc>
                  <a:txBody>
                    <a:bodyPr/>
                    <a:lstStyle/>
                    <a:p>
                      <a:r>
                        <a:rPr lang="en-US" sz="1100" dirty="0" smtClean="0">
                          <a:latin typeface="Calibri" panose="020F0502020204030204" pitchFamily="34" charset="0"/>
                        </a:rPr>
                        <a:t>11.8 Need-Based</a:t>
                      </a:r>
                      <a:r>
                        <a:rPr lang="en-US" sz="1100" baseline="0" dirty="0" smtClean="0">
                          <a:latin typeface="Calibri" panose="020F0502020204030204" pitchFamily="34" charset="0"/>
                        </a:rPr>
                        <a:t> Grants for Foster Youth</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14"/>
                  </a:ext>
                </a:extLst>
              </a:tr>
              <a:tr h="182880">
                <a:tc>
                  <a:txBody>
                    <a:bodyPr/>
                    <a:lstStyle/>
                    <a:p>
                      <a:r>
                        <a:rPr lang="en-US" sz="1100" dirty="0" smtClean="0">
                          <a:latin typeface="Calibri" panose="020F0502020204030204" pitchFamily="34" charset="0"/>
                        </a:rPr>
                        <a:t>11.12 College Transition Need-Based Grants</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15"/>
                  </a:ext>
                </a:extLst>
              </a:tr>
              <a:tr h="182880">
                <a:tc>
                  <a:txBody>
                    <a:bodyPr/>
                    <a:lstStyle/>
                    <a:p>
                      <a:r>
                        <a:rPr lang="en-US" sz="1100" dirty="0" smtClean="0">
                          <a:latin typeface="Calibri" panose="020F0502020204030204" pitchFamily="34" charset="0"/>
                        </a:rPr>
                        <a:t>11.13 Scholarship Awards</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16"/>
                  </a:ext>
                </a:extLst>
              </a:tr>
              <a:tr h="182880">
                <a:tc>
                  <a:txBody>
                    <a:bodyPr/>
                    <a:lstStyle/>
                    <a:p>
                      <a:r>
                        <a:rPr lang="en-US" sz="1100" dirty="0" smtClean="0">
                          <a:latin typeface="Calibri" panose="020F0502020204030204" pitchFamily="34" charset="0"/>
                        </a:rPr>
                        <a:t>11.14 Other Funded FTE Revenue</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17"/>
                  </a:ext>
                </a:extLst>
              </a:tr>
              <a:tr h="182880">
                <a:tc>
                  <a:txBody>
                    <a:bodyPr/>
                    <a:lstStyle/>
                    <a:p>
                      <a:r>
                        <a:rPr lang="en-US" sz="1100" dirty="0" smtClean="0">
                          <a:latin typeface="Calibri" panose="020F0502020204030204" pitchFamily="34" charset="0"/>
                        </a:rPr>
                        <a:t>11.15 Abatements</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18"/>
                  </a:ext>
                </a:extLst>
              </a:tr>
              <a:tr h="182880">
                <a:tc>
                  <a:txBody>
                    <a:bodyPr/>
                    <a:lstStyle/>
                    <a:p>
                      <a:r>
                        <a:rPr lang="en-US" sz="1100" dirty="0" smtClean="0">
                          <a:latin typeface="Calibri" panose="020F0502020204030204" pitchFamily="34" charset="0"/>
                        </a:rPr>
                        <a:t>11.16 Outstanding</a:t>
                      </a:r>
                      <a:r>
                        <a:rPr lang="en-US" sz="1100" baseline="0" dirty="0" smtClean="0">
                          <a:latin typeface="Calibri" panose="020F0502020204030204" pitchFamily="34" charset="0"/>
                        </a:rPr>
                        <a:t> Institutional Debt</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19"/>
                  </a:ext>
                </a:extLst>
              </a:tr>
              <a:tr h="182880">
                <a:tc>
                  <a:txBody>
                    <a:bodyPr/>
                    <a:lstStyle/>
                    <a:p>
                      <a:r>
                        <a:rPr lang="en-US" sz="1100" dirty="0" smtClean="0">
                          <a:latin typeface="Calibri" panose="020F0502020204030204" pitchFamily="34" charset="0"/>
                        </a:rPr>
                        <a:t>3.1 Audit</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20"/>
                  </a:ext>
                </a:extLst>
              </a:tr>
              <a:tr h="182880">
                <a:tc>
                  <a:txBody>
                    <a:bodyPr/>
                    <a:lstStyle/>
                    <a:p>
                      <a:r>
                        <a:rPr lang="en-US" sz="1100" dirty="0" smtClean="0">
                          <a:latin typeface="Calibri" panose="020F0502020204030204" pitchFamily="34" charset="0"/>
                        </a:rPr>
                        <a:t>3.6</a:t>
                      </a:r>
                      <a:r>
                        <a:rPr lang="en-US" sz="1100" baseline="0" dirty="0" smtClean="0">
                          <a:latin typeface="Calibri" panose="020F0502020204030204" pitchFamily="34" charset="0"/>
                        </a:rPr>
                        <a:t> FY2018-19</a:t>
                      </a:r>
                      <a:r>
                        <a:rPr lang="en-US" sz="1100" dirty="0" smtClean="0">
                          <a:latin typeface="Calibri" panose="020F0502020204030204" pitchFamily="34" charset="0"/>
                        </a:rPr>
                        <a:t> Lottery Funding</a:t>
                      </a:r>
                      <a:endParaRPr lang="en-US" sz="1100" dirty="0">
                        <a:latin typeface="Calibri" panose="020F0502020204030204" pitchFamily="34" charset="0"/>
                      </a:endParaRPr>
                    </a:p>
                  </a:txBody>
                  <a:tcPr/>
                </a:tc>
                <a:tc>
                  <a:txBody>
                    <a:bodyPr/>
                    <a:lstStyle/>
                    <a:p>
                      <a:r>
                        <a:rPr lang="en-US" sz="1100" dirty="0" smtClean="0">
                          <a:latin typeface="Calibri" panose="020F0502020204030204" pitchFamily="34" charset="0"/>
                        </a:rPr>
                        <a:t>Keep</a:t>
                      </a:r>
                      <a:endParaRPr lang="en-US" sz="1100" dirty="0">
                        <a:latin typeface="Calibri" panose="020F0502020204030204" pitchFamily="34" charset="0"/>
                      </a:endParaRPr>
                    </a:p>
                  </a:txBody>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4082813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6" name="Rectangle 5"/>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marL="914400" lvl="2" indent="0">
              <a:buNone/>
            </a:pPr>
            <a:r>
              <a:rPr lang="en-US" sz="4800" dirty="0" smtClean="0"/>
              <a:t>		  </a:t>
            </a:r>
          </a:p>
          <a:p>
            <a:pPr marL="914400" lvl="2" indent="0">
              <a:buNone/>
            </a:pPr>
            <a:r>
              <a:rPr lang="en-US" sz="4800" dirty="0" smtClean="0"/>
              <a:t>		Appendix</a:t>
            </a:r>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1729465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7" name="Rectangle 6"/>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lstStyle/>
          <a:p>
            <a:r>
              <a:rPr lang="en-US" dirty="0" smtClean="0"/>
              <a:t>Student Enrollment</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23</a:t>
            </a:fld>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830469663"/>
              </p:ext>
            </p:extLst>
          </p:nvPr>
        </p:nvGraphicFramePr>
        <p:xfrm>
          <a:off x="457200" y="2463800"/>
          <a:ext cx="8229600" cy="222504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en-US" sz="1600" dirty="0" smtClean="0"/>
                        <a:t>Term</a:t>
                      </a:r>
                      <a:endParaRPr lang="en-US" sz="1600" dirty="0"/>
                    </a:p>
                  </a:txBody>
                  <a:tcPr/>
                </a:tc>
                <a:tc>
                  <a:txBody>
                    <a:bodyPr/>
                    <a:lstStyle/>
                    <a:p>
                      <a:r>
                        <a:rPr lang="en-US" sz="1600" dirty="0" smtClean="0"/>
                        <a:t>Headcount</a:t>
                      </a:r>
                      <a:endParaRPr lang="en-US" sz="1600" dirty="0"/>
                    </a:p>
                  </a:txBody>
                  <a:tcPr/>
                </a:tc>
                <a:tc>
                  <a:txBody>
                    <a:bodyPr/>
                    <a:lstStyle/>
                    <a:p>
                      <a:r>
                        <a:rPr lang="en-US" sz="1600" dirty="0" smtClean="0"/>
                        <a:t>Percent Change</a:t>
                      </a:r>
                      <a:endParaRPr lang="en-US" sz="1600" dirty="0"/>
                    </a:p>
                  </a:txBody>
                  <a:tcPr/>
                </a:tc>
                <a:tc>
                  <a:txBody>
                    <a:bodyPr/>
                    <a:lstStyle/>
                    <a:p>
                      <a:r>
                        <a:rPr lang="en-US" sz="1600" dirty="0" smtClean="0"/>
                        <a:t>FTE</a:t>
                      </a:r>
                      <a:endParaRPr lang="en-US" sz="1600" dirty="0"/>
                    </a:p>
                  </a:txBody>
                  <a:tcPr/>
                </a:tc>
                <a:tc>
                  <a:txBody>
                    <a:bodyPr/>
                    <a:lstStyle/>
                    <a:p>
                      <a:r>
                        <a:rPr lang="en-US" sz="1600" dirty="0" smtClean="0"/>
                        <a:t>Percent Change</a:t>
                      </a:r>
                      <a:endParaRPr lang="en-US" sz="1600" dirty="0"/>
                    </a:p>
                  </a:txBody>
                  <a:tcPr/>
                </a:tc>
                <a:extLst>
                  <a:ext uri="{0D108BD9-81ED-4DB2-BD59-A6C34878D82A}">
                    <a16:rowId xmlns:a16="http://schemas.microsoft.com/office/drawing/2014/main" val="10000"/>
                  </a:ext>
                </a:extLst>
              </a:tr>
              <a:tr h="370840">
                <a:tc>
                  <a:txBody>
                    <a:bodyPr/>
                    <a:lstStyle/>
                    <a:p>
                      <a:r>
                        <a:rPr lang="en-US" sz="1600" dirty="0" smtClean="0"/>
                        <a:t>Fall 2015</a:t>
                      </a:r>
                      <a:endParaRPr lang="en-US" sz="1600" dirty="0"/>
                    </a:p>
                  </a:txBody>
                  <a:tcPr/>
                </a:tc>
                <a:tc>
                  <a:txBody>
                    <a:bodyPr/>
                    <a:lstStyle/>
                    <a:p>
                      <a:r>
                        <a:rPr lang="en-US" sz="1600" dirty="0" smtClean="0"/>
                        <a:t>2,701</a:t>
                      </a:r>
                      <a:endParaRPr lang="en-US" sz="1600" dirty="0"/>
                    </a:p>
                  </a:txBody>
                  <a:tcPr/>
                </a:tc>
                <a:tc>
                  <a:txBody>
                    <a:bodyPr/>
                    <a:lstStyle/>
                    <a:p>
                      <a:endParaRPr lang="en-US" sz="1600" dirty="0"/>
                    </a:p>
                  </a:txBody>
                  <a:tcPr/>
                </a:tc>
                <a:tc>
                  <a:txBody>
                    <a:bodyPr/>
                    <a:lstStyle/>
                    <a:p>
                      <a:r>
                        <a:rPr lang="en-US" sz="1600" dirty="0" smtClean="0"/>
                        <a:t>2,545</a:t>
                      </a:r>
                      <a:endParaRPr lang="en-US" sz="1600" dirty="0"/>
                    </a:p>
                  </a:txBody>
                  <a:tcPr/>
                </a:tc>
                <a:tc>
                  <a:txBody>
                    <a:bodyPr/>
                    <a:lstStyle/>
                    <a:p>
                      <a:endParaRPr lang="en-US" sz="1600" dirty="0"/>
                    </a:p>
                  </a:txBody>
                  <a:tcPr/>
                </a:tc>
                <a:extLst>
                  <a:ext uri="{0D108BD9-81ED-4DB2-BD59-A6C34878D82A}">
                    <a16:rowId xmlns:a16="http://schemas.microsoft.com/office/drawing/2014/main" val="10001"/>
                  </a:ext>
                </a:extLst>
              </a:tr>
              <a:tr h="370840">
                <a:tc>
                  <a:txBody>
                    <a:bodyPr/>
                    <a:lstStyle/>
                    <a:p>
                      <a:r>
                        <a:rPr lang="en-US" sz="1600" dirty="0" smtClean="0"/>
                        <a:t>Fall 2016</a:t>
                      </a:r>
                      <a:endParaRPr lang="en-US" sz="1600" dirty="0"/>
                    </a:p>
                  </a:txBody>
                  <a:tcPr/>
                </a:tc>
                <a:tc>
                  <a:txBody>
                    <a:bodyPr/>
                    <a:lstStyle/>
                    <a:p>
                      <a:r>
                        <a:rPr lang="en-US" sz="1600" dirty="0" smtClean="0"/>
                        <a:t>2,772</a:t>
                      </a:r>
                      <a:endParaRPr lang="en-US" sz="1600" dirty="0"/>
                    </a:p>
                  </a:txBody>
                  <a:tcPr/>
                </a:tc>
                <a:tc>
                  <a:txBody>
                    <a:bodyPr/>
                    <a:lstStyle/>
                    <a:p>
                      <a:r>
                        <a:rPr lang="en-US" sz="1600" dirty="0" smtClean="0"/>
                        <a:t>+2.60%</a:t>
                      </a:r>
                      <a:endParaRPr lang="en-US" sz="1600" dirty="0"/>
                    </a:p>
                  </a:txBody>
                  <a:tcPr/>
                </a:tc>
                <a:tc>
                  <a:txBody>
                    <a:bodyPr/>
                    <a:lstStyle/>
                    <a:p>
                      <a:r>
                        <a:rPr lang="en-US" sz="1600" dirty="0" smtClean="0"/>
                        <a:t>2,635</a:t>
                      </a:r>
                      <a:endParaRPr lang="en-US" sz="1600" dirty="0"/>
                    </a:p>
                  </a:txBody>
                  <a:tcPr/>
                </a:tc>
                <a:tc>
                  <a:txBody>
                    <a:bodyPr/>
                    <a:lstStyle/>
                    <a:p>
                      <a:r>
                        <a:rPr lang="en-US" sz="1600" dirty="0" smtClean="0"/>
                        <a:t>+3.53%</a:t>
                      </a:r>
                      <a:endParaRPr lang="en-US" sz="1600" dirty="0"/>
                    </a:p>
                  </a:txBody>
                  <a:tcPr/>
                </a:tc>
                <a:extLst>
                  <a:ext uri="{0D108BD9-81ED-4DB2-BD59-A6C34878D82A}">
                    <a16:rowId xmlns:a16="http://schemas.microsoft.com/office/drawing/2014/main" val="10002"/>
                  </a:ext>
                </a:extLst>
              </a:tr>
              <a:tr h="370840">
                <a:tc>
                  <a:txBody>
                    <a:bodyPr/>
                    <a:lstStyle/>
                    <a:p>
                      <a:r>
                        <a:rPr lang="en-US" sz="1600" dirty="0" smtClean="0"/>
                        <a:t>Fall 2017</a:t>
                      </a:r>
                      <a:endParaRPr lang="en-US" sz="1600" dirty="0"/>
                    </a:p>
                  </a:txBody>
                  <a:tcPr/>
                </a:tc>
                <a:tc>
                  <a:txBody>
                    <a:bodyPr/>
                    <a:lstStyle/>
                    <a:p>
                      <a:r>
                        <a:rPr lang="en-US" sz="1600" dirty="0" smtClean="0"/>
                        <a:t>2,850</a:t>
                      </a:r>
                      <a:endParaRPr lang="en-US" sz="1600" dirty="0"/>
                    </a:p>
                  </a:txBody>
                  <a:tcPr/>
                </a:tc>
                <a:tc>
                  <a:txBody>
                    <a:bodyPr/>
                    <a:lstStyle/>
                    <a:p>
                      <a:r>
                        <a:rPr lang="en-US" sz="1600" dirty="0" smtClean="0"/>
                        <a:t>+2.81%</a:t>
                      </a:r>
                      <a:endParaRPr lang="en-US" sz="1600" dirty="0"/>
                    </a:p>
                  </a:txBody>
                  <a:tcPr/>
                </a:tc>
                <a:tc>
                  <a:txBody>
                    <a:bodyPr/>
                    <a:lstStyle/>
                    <a:p>
                      <a:r>
                        <a:rPr lang="en-US" sz="1600" dirty="0" smtClean="0"/>
                        <a:t>2,757</a:t>
                      </a:r>
                      <a:endParaRPr lang="en-US" sz="1600" dirty="0"/>
                    </a:p>
                  </a:txBody>
                  <a:tcPr/>
                </a:tc>
                <a:tc>
                  <a:txBody>
                    <a:bodyPr/>
                    <a:lstStyle/>
                    <a:p>
                      <a:r>
                        <a:rPr lang="en-US" sz="1600" dirty="0" smtClean="0"/>
                        <a:t>+4.63%</a:t>
                      </a:r>
                      <a:endParaRPr lang="en-US" sz="1600" dirty="0"/>
                    </a:p>
                  </a:txBody>
                  <a:tcPr/>
                </a:tc>
                <a:extLst>
                  <a:ext uri="{0D108BD9-81ED-4DB2-BD59-A6C34878D82A}">
                    <a16:rowId xmlns:a16="http://schemas.microsoft.com/office/drawing/2014/main" val="10003"/>
                  </a:ext>
                </a:extLst>
              </a:tr>
              <a:tr h="370840">
                <a:tc>
                  <a:txBody>
                    <a:bodyPr/>
                    <a:lstStyle/>
                    <a:p>
                      <a:r>
                        <a:rPr lang="en-US" sz="1600" dirty="0" smtClean="0"/>
                        <a:t>Fall 2018</a:t>
                      </a:r>
                      <a:endParaRPr lang="en-US" sz="1600" dirty="0"/>
                    </a:p>
                  </a:txBody>
                  <a:tcPr/>
                </a:tc>
                <a:tc>
                  <a:txBody>
                    <a:bodyPr/>
                    <a:lstStyle/>
                    <a:p>
                      <a:r>
                        <a:rPr lang="en-US" sz="1600" dirty="0" smtClean="0"/>
                        <a:t>3,053</a:t>
                      </a:r>
                      <a:endParaRPr lang="en-US" sz="1600" dirty="0"/>
                    </a:p>
                  </a:txBody>
                  <a:tcPr/>
                </a:tc>
                <a:tc>
                  <a:txBody>
                    <a:bodyPr/>
                    <a:lstStyle/>
                    <a:p>
                      <a:r>
                        <a:rPr lang="en-US" sz="1600" dirty="0" smtClean="0"/>
                        <a:t>+7.10%</a:t>
                      </a:r>
                      <a:endParaRPr lang="en-US" sz="1600" dirty="0"/>
                    </a:p>
                  </a:txBody>
                  <a:tcPr/>
                </a:tc>
                <a:tc>
                  <a:txBody>
                    <a:bodyPr/>
                    <a:lstStyle/>
                    <a:p>
                      <a:r>
                        <a:rPr lang="en-US" sz="1600" dirty="0" smtClean="0"/>
                        <a:t>2,882</a:t>
                      </a:r>
                      <a:endParaRPr lang="en-US" sz="1600" dirty="0"/>
                    </a:p>
                  </a:txBody>
                  <a:tcPr/>
                </a:tc>
                <a:tc>
                  <a:txBody>
                    <a:bodyPr/>
                    <a:lstStyle/>
                    <a:p>
                      <a:r>
                        <a:rPr lang="en-US" sz="1600" dirty="0" smtClean="0"/>
                        <a:t>+4.34%</a:t>
                      </a:r>
                      <a:endParaRPr lang="en-US" sz="1600" dirty="0"/>
                    </a:p>
                  </a:txBody>
                  <a:tcPr/>
                </a:tc>
                <a:extLst>
                  <a:ext uri="{0D108BD9-81ED-4DB2-BD59-A6C34878D82A}">
                    <a16:rowId xmlns:a16="http://schemas.microsoft.com/office/drawing/2014/main" val="10004"/>
                  </a:ext>
                </a:extLst>
              </a:tr>
              <a:tr h="370840">
                <a:tc>
                  <a:txBody>
                    <a:bodyPr/>
                    <a:lstStyle/>
                    <a:p>
                      <a:r>
                        <a:rPr lang="en-US" sz="1600" i="1" dirty="0" smtClean="0"/>
                        <a:t>Fall 2019 Estimate</a:t>
                      </a:r>
                      <a:endParaRPr lang="en-US" sz="1600" i="1" dirty="0"/>
                    </a:p>
                  </a:txBody>
                  <a:tcPr/>
                </a:tc>
                <a:tc>
                  <a:txBody>
                    <a:bodyPr/>
                    <a:lstStyle/>
                    <a:p>
                      <a:r>
                        <a:rPr lang="en-US" sz="1600" i="1" dirty="0" smtClean="0"/>
                        <a:t>3,250</a:t>
                      </a:r>
                      <a:endParaRPr lang="en-US" sz="1600" i="1" dirty="0"/>
                    </a:p>
                  </a:txBody>
                  <a:tcPr/>
                </a:tc>
                <a:tc>
                  <a:txBody>
                    <a:bodyPr/>
                    <a:lstStyle/>
                    <a:p>
                      <a:r>
                        <a:rPr lang="en-US" sz="1600" i="1" dirty="0" smtClean="0"/>
                        <a:t>+6.45%</a:t>
                      </a:r>
                      <a:endParaRPr lang="en-US" sz="1600" i="1" dirty="0"/>
                    </a:p>
                  </a:txBody>
                  <a:tcPr/>
                </a:tc>
                <a:tc>
                  <a:txBody>
                    <a:bodyPr/>
                    <a:lstStyle/>
                    <a:p>
                      <a:r>
                        <a:rPr lang="en-US" sz="1600" i="1" dirty="0" smtClean="0"/>
                        <a:t>3,007</a:t>
                      </a:r>
                      <a:endParaRPr lang="en-US" sz="1600" i="1" dirty="0"/>
                    </a:p>
                  </a:txBody>
                  <a:tcPr/>
                </a:tc>
                <a:tc>
                  <a:txBody>
                    <a:bodyPr/>
                    <a:lstStyle/>
                    <a:p>
                      <a:r>
                        <a:rPr lang="en-US" sz="1600" i="1" dirty="0" smtClean="0"/>
                        <a:t>+4.34%</a:t>
                      </a:r>
                      <a:endParaRPr lang="en-US" sz="1600" i="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0561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7" name="Rectangle 6"/>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1865" y="0"/>
            <a:ext cx="8229600" cy="1143000"/>
          </a:xfrm>
        </p:spPr>
        <p:txBody>
          <a:bodyPr/>
          <a:lstStyle/>
          <a:p>
            <a:r>
              <a:rPr lang="en-US" dirty="0" smtClean="0"/>
              <a:t>Student Enrollment</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24</a:t>
            </a:fld>
            <a:endParaRPr lang="en-US" dirty="0">
              <a:solidFill>
                <a:schemeClr val="bg1"/>
              </a:solidFill>
            </a:endParaRPr>
          </a:p>
        </p:txBody>
      </p:sp>
      <p:graphicFrame>
        <p:nvGraphicFramePr>
          <p:cNvPr id="8" name="Content Placeholder 7"/>
          <p:cNvGraphicFramePr>
            <a:graphicFrameLocks noGrp="1"/>
          </p:cNvGraphicFramePr>
          <p:nvPr>
            <p:extLst>
              <p:ext uri="{D42A27DB-BD31-4B8C-83A1-F6EECF244321}">
                <p14:modId xmlns:p14="http://schemas.microsoft.com/office/powerpoint/2010/main" val="2750524806"/>
              </p:ext>
            </p:extLst>
          </p:nvPr>
        </p:nvGraphicFramePr>
        <p:xfrm>
          <a:off x="716572" y="1300278"/>
          <a:ext cx="7710855" cy="45519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877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6" name="Rectangle 5"/>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lstStyle/>
          <a:p>
            <a:r>
              <a:rPr lang="en-US" dirty="0" smtClean="0"/>
              <a:t>Minority Enrollment</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25</a:t>
            </a:fld>
            <a:endParaRPr lang="en-US" dirty="0">
              <a:solidFill>
                <a:schemeClr val="bg1"/>
              </a:solidFill>
            </a:endParaRPr>
          </a:p>
        </p:txBody>
      </p:sp>
      <p:graphicFrame>
        <p:nvGraphicFramePr>
          <p:cNvPr id="7" name="Content Placeholder 4"/>
          <p:cNvGraphicFramePr>
            <a:graphicFrameLocks/>
          </p:cNvGraphicFramePr>
          <p:nvPr>
            <p:extLst>
              <p:ext uri="{D42A27DB-BD31-4B8C-83A1-F6EECF244321}">
                <p14:modId xmlns:p14="http://schemas.microsoft.com/office/powerpoint/2010/main" val="2698212231"/>
              </p:ext>
            </p:extLst>
          </p:nvPr>
        </p:nvGraphicFramePr>
        <p:xfrm>
          <a:off x="1529861" y="1601875"/>
          <a:ext cx="6084277"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0412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0EBF85CB-8E6F-4C76-A97C-98828569AB90}" type="slidenum">
              <a:rPr lang="en-US" smtClean="0">
                <a:solidFill>
                  <a:schemeClr val="bg1"/>
                </a:solidFill>
              </a:rPr>
              <a:pPr/>
              <a:t>26</a:t>
            </a:fld>
            <a:endParaRPr lang="en-US" dirty="0">
              <a:solidFill>
                <a:schemeClr val="bg1"/>
              </a:solidFill>
            </a:endParaRP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6" name="Title 1"/>
          <p:cNvSpPr txBox="1">
            <a:spLocks/>
          </p:cNvSpPr>
          <p:nvPr/>
        </p:nvSpPr>
        <p:spPr>
          <a:xfrm>
            <a:off x="457200" y="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Fall 2018 Enrollment by College</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438220143"/>
              </p:ext>
            </p:extLst>
          </p:nvPr>
        </p:nvGraphicFramePr>
        <p:xfrm>
          <a:off x="457200" y="1315672"/>
          <a:ext cx="8229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4348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7" name="Rectangle 6"/>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smtClean="0"/>
              <a:t>Fall 2018</a:t>
            </a:r>
            <a:br>
              <a:rPr lang="en-US" dirty="0" smtClean="0"/>
            </a:br>
            <a:r>
              <a:rPr lang="en-US" dirty="0" smtClean="0"/>
              <a:t>In-State/Out-of-State Students	</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27</a:t>
            </a:fld>
            <a:endParaRPr lang="en-US" dirty="0">
              <a:solidFill>
                <a:schemeClr val="bg1"/>
              </a:solidFill>
            </a:endParaRPr>
          </a:p>
        </p:txBody>
      </p:sp>
      <p:graphicFrame>
        <p:nvGraphicFramePr>
          <p:cNvPr id="8" name="Content Placeholder 4"/>
          <p:cNvGraphicFramePr>
            <a:graphicFrameLocks/>
          </p:cNvGraphicFramePr>
          <p:nvPr>
            <p:extLst>
              <p:ext uri="{D42A27DB-BD31-4B8C-83A1-F6EECF244321}">
                <p14:modId xmlns:p14="http://schemas.microsoft.com/office/powerpoint/2010/main" val="540781134"/>
              </p:ext>
            </p:extLst>
          </p:nvPr>
        </p:nvGraphicFramePr>
        <p:xfrm>
          <a:off x="457200" y="2013438"/>
          <a:ext cx="3771901" cy="31959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5"/>
          <p:cNvGraphicFramePr>
            <a:graphicFrameLocks/>
          </p:cNvGraphicFramePr>
          <p:nvPr>
            <p:extLst>
              <p:ext uri="{D42A27DB-BD31-4B8C-83A1-F6EECF244321}">
                <p14:modId xmlns:p14="http://schemas.microsoft.com/office/powerpoint/2010/main" val="1078235248"/>
              </p:ext>
            </p:extLst>
          </p:nvPr>
        </p:nvGraphicFramePr>
        <p:xfrm>
          <a:off x="4897315" y="2013438"/>
          <a:ext cx="3789485" cy="31959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05596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8" name="Rectangle 7"/>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1865" y="0"/>
            <a:ext cx="8229600" cy="1143000"/>
          </a:xfrm>
        </p:spPr>
        <p:txBody>
          <a:bodyPr/>
          <a:lstStyle/>
          <a:p>
            <a:r>
              <a:rPr lang="en-US" dirty="0" smtClean="0"/>
              <a:t>Graduation Data</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28</a:t>
            </a:fld>
            <a:endParaRPr lang="en-US" dirty="0">
              <a:solidFill>
                <a:schemeClr val="bg1"/>
              </a:solidFill>
            </a:endParaRPr>
          </a:p>
        </p:txBody>
      </p:sp>
      <p:graphicFrame>
        <p:nvGraphicFramePr>
          <p:cNvPr id="9" name="Chart 8"/>
          <p:cNvGraphicFramePr>
            <a:graphicFrameLocks/>
          </p:cNvGraphicFramePr>
          <p:nvPr>
            <p:extLst>
              <p:ext uri="{D42A27DB-BD31-4B8C-83A1-F6EECF244321}">
                <p14:modId xmlns:p14="http://schemas.microsoft.com/office/powerpoint/2010/main" val="2500435600"/>
              </p:ext>
            </p:extLst>
          </p:nvPr>
        </p:nvGraphicFramePr>
        <p:xfrm>
          <a:off x="303115" y="887073"/>
          <a:ext cx="8537769" cy="498899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400299" y="5963367"/>
            <a:ext cx="4343400" cy="338554"/>
          </a:xfrm>
          <a:prstGeom prst="rect">
            <a:avLst/>
          </a:prstGeom>
          <a:solidFill>
            <a:srgbClr val="FFC000"/>
          </a:solidFill>
          <a:ln>
            <a:solidFill>
              <a:schemeClr val="tx1"/>
            </a:solidFill>
          </a:ln>
        </p:spPr>
        <p:txBody>
          <a:bodyPr wrap="square" rtlCol="0">
            <a:spAutoFit/>
          </a:bodyPr>
          <a:lstStyle/>
          <a:p>
            <a:pPr algn="ctr"/>
            <a:r>
              <a:rPr lang="en-US" sz="1600" dirty="0" smtClean="0">
                <a:latin typeface="Calibri" panose="020F0502020204030204" pitchFamily="34" charset="0"/>
              </a:rPr>
              <a:t>76% of Lander alumni live in South Carolina.</a:t>
            </a:r>
            <a:endParaRPr lang="en-US" sz="1600" dirty="0">
              <a:latin typeface="Calibri" panose="020F0502020204030204" pitchFamily="34" charset="0"/>
            </a:endParaRPr>
          </a:p>
        </p:txBody>
      </p:sp>
    </p:spTree>
    <p:extLst>
      <p:ext uri="{BB962C8B-B14F-4D97-AF65-F5344CB8AC3E}">
        <p14:creationId xmlns:p14="http://schemas.microsoft.com/office/powerpoint/2010/main" val="2845716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7" name="Rectangle 6"/>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785991"/>
          </a:xfrm>
        </p:spPr>
        <p:txBody>
          <a:bodyPr>
            <a:normAutofit fontScale="90000"/>
          </a:bodyPr>
          <a:lstStyle/>
          <a:p>
            <a:r>
              <a:rPr lang="en-US" sz="3100" dirty="0" smtClean="0"/>
              <a:t>Tuition &amp; Fees</a:t>
            </a:r>
            <a:r>
              <a:rPr lang="en-US" sz="3600" dirty="0" smtClean="0"/>
              <a:t/>
            </a:r>
            <a:br>
              <a:rPr lang="en-US" sz="3600" dirty="0" smtClean="0"/>
            </a:br>
            <a:r>
              <a:rPr lang="en-US" sz="2200" dirty="0" smtClean="0"/>
              <a:t>per semester</a:t>
            </a:r>
            <a:endParaRPr lang="en-US" sz="3600"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29</a:t>
            </a:fld>
            <a:endParaRPr lang="en-US" dirty="0">
              <a:solidFill>
                <a:schemeClr val="bg1"/>
              </a:solidFill>
            </a:endParaRPr>
          </a:p>
        </p:txBody>
      </p:sp>
      <p:graphicFrame>
        <p:nvGraphicFramePr>
          <p:cNvPr id="8" name="Content Placeholder 7"/>
          <p:cNvGraphicFramePr>
            <a:graphicFrameLocks/>
          </p:cNvGraphicFramePr>
          <p:nvPr>
            <p:extLst>
              <p:ext uri="{D42A27DB-BD31-4B8C-83A1-F6EECF244321}">
                <p14:modId xmlns:p14="http://schemas.microsoft.com/office/powerpoint/2010/main" val="1426518615"/>
              </p:ext>
            </p:extLst>
          </p:nvPr>
        </p:nvGraphicFramePr>
        <p:xfrm>
          <a:off x="457200" y="1591984"/>
          <a:ext cx="8229600" cy="388143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513561" y="926578"/>
            <a:ext cx="780087" cy="600164"/>
          </a:xfrm>
          <a:prstGeom prst="rect">
            <a:avLst/>
          </a:prstGeom>
          <a:solidFill>
            <a:schemeClr val="bg1">
              <a:lumMod val="85000"/>
            </a:schemeClr>
          </a:solidFill>
          <a:ln>
            <a:solidFill>
              <a:schemeClr val="tx1"/>
            </a:solidFill>
          </a:ln>
        </p:spPr>
        <p:txBody>
          <a:bodyPr wrap="square" rtlCol="0">
            <a:spAutoFit/>
          </a:bodyPr>
          <a:lstStyle/>
          <a:p>
            <a:pPr algn="ctr"/>
            <a:r>
              <a:rPr lang="en-US" sz="1100" dirty="0" smtClean="0">
                <a:latin typeface="Calibri" panose="020F0502020204030204" pitchFamily="34" charset="0"/>
              </a:rPr>
              <a:t>FY14-FY15 Increase:</a:t>
            </a:r>
          </a:p>
          <a:p>
            <a:pPr algn="ctr"/>
            <a:r>
              <a:rPr lang="en-US" sz="1100" dirty="0" smtClean="0">
                <a:latin typeface="Calibri" panose="020F0502020204030204" pitchFamily="34" charset="0"/>
              </a:rPr>
              <a:t>3.15%</a:t>
            </a:r>
            <a:endParaRPr lang="en-US" sz="1100" dirty="0">
              <a:latin typeface="Calibri" panose="020F0502020204030204" pitchFamily="34" charset="0"/>
            </a:endParaRPr>
          </a:p>
        </p:txBody>
      </p:sp>
      <p:sp>
        <p:nvSpPr>
          <p:cNvPr id="10" name="TextBox 9"/>
          <p:cNvSpPr txBox="1"/>
          <p:nvPr/>
        </p:nvSpPr>
        <p:spPr>
          <a:xfrm>
            <a:off x="2687054" y="928349"/>
            <a:ext cx="777521" cy="600164"/>
          </a:xfrm>
          <a:prstGeom prst="rect">
            <a:avLst/>
          </a:prstGeom>
          <a:solidFill>
            <a:schemeClr val="bg1">
              <a:lumMod val="85000"/>
            </a:schemeClr>
          </a:solidFill>
          <a:ln>
            <a:solidFill>
              <a:schemeClr val="tx1"/>
            </a:solidFill>
          </a:ln>
        </p:spPr>
        <p:txBody>
          <a:bodyPr wrap="square" rtlCol="0">
            <a:spAutoFit/>
          </a:bodyPr>
          <a:lstStyle/>
          <a:p>
            <a:pPr algn="ctr"/>
            <a:r>
              <a:rPr lang="en-US" sz="1100" dirty="0" smtClean="0">
                <a:latin typeface="Calibri" panose="020F0502020204030204" pitchFamily="34" charset="0"/>
              </a:rPr>
              <a:t>FY15-FY16 Increase:</a:t>
            </a:r>
          </a:p>
          <a:p>
            <a:pPr algn="ctr"/>
            <a:r>
              <a:rPr lang="en-US" sz="1100" dirty="0" smtClean="0">
                <a:latin typeface="Calibri" panose="020F0502020204030204" pitchFamily="34" charset="0"/>
              </a:rPr>
              <a:t>3.20%</a:t>
            </a:r>
            <a:endParaRPr lang="en-US" sz="1100" dirty="0">
              <a:latin typeface="Calibri" panose="020F0502020204030204" pitchFamily="34" charset="0"/>
            </a:endParaRPr>
          </a:p>
        </p:txBody>
      </p:sp>
      <p:sp>
        <p:nvSpPr>
          <p:cNvPr id="11" name="TextBox 10"/>
          <p:cNvSpPr txBox="1"/>
          <p:nvPr/>
        </p:nvSpPr>
        <p:spPr>
          <a:xfrm>
            <a:off x="1724758" y="5538913"/>
            <a:ext cx="5694483" cy="830997"/>
          </a:xfrm>
          <a:prstGeom prst="rect">
            <a:avLst/>
          </a:prstGeom>
          <a:noFill/>
          <a:ln>
            <a:solidFill>
              <a:schemeClr val="tx1"/>
            </a:solidFill>
          </a:ln>
        </p:spPr>
        <p:txBody>
          <a:bodyPr wrap="square" rtlCol="0">
            <a:spAutoFit/>
          </a:bodyPr>
          <a:lstStyle/>
          <a:p>
            <a:r>
              <a:rPr lang="en-US" sz="1200" dirty="0" smtClean="0">
                <a:latin typeface="Calibri" panose="020F0502020204030204" pitchFamily="34" charset="0"/>
              </a:rPr>
              <a:t>*Beginning FY2017, Lander University began charging student fees for Safety &amp; Security, Education &amp; Technology, Student Activities, Athletics</a:t>
            </a:r>
            <a:r>
              <a:rPr lang="en-US" sz="1200" dirty="0">
                <a:latin typeface="Calibri" panose="020F0502020204030204" pitchFamily="34" charset="0"/>
              </a:rPr>
              <a:t>. Previously, these fees did not exist and were internally allocated from tuition</a:t>
            </a:r>
            <a:r>
              <a:rPr lang="en-US" sz="1200" dirty="0" smtClean="0">
                <a:latin typeface="Calibri" panose="020F0502020204030204" pitchFamily="34" charset="0"/>
              </a:rPr>
              <a:t>.  In FY2018, the University added fees for Health &amp; Counseling, Transportation, Employment, Library, and Fitness Facility.  </a:t>
            </a:r>
            <a:endParaRPr lang="en-US" sz="1200" dirty="0">
              <a:latin typeface="Calibri" panose="020F0502020204030204" pitchFamily="34" charset="0"/>
            </a:endParaRPr>
          </a:p>
        </p:txBody>
      </p:sp>
      <p:sp>
        <p:nvSpPr>
          <p:cNvPr id="12" name="TextBox 11"/>
          <p:cNvSpPr txBox="1"/>
          <p:nvPr/>
        </p:nvSpPr>
        <p:spPr>
          <a:xfrm>
            <a:off x="5135922" y="922516"/>
            <a:ext cx="777521" cy="600164"/>
          </a:xfrm>
          <a:prstGeom prst="rect">
            <a:avLst/>
          </a:prstGeom>
          <a:solidFill>
            <a:schemeClr val="bg1">
              <a:lumMod val="85000"/>
            </a:schemeClr>
          </a:solidFill>
          <a:ln>
            <a:solidFill>
              <a:schemeClr val="tx1"/>
            </a:solidFill>
          </a:ln>
        </p:spPr>
        <p:txBody>
          <a:bodyPr wrap="square" rtlCol="0">
            <a:spAutoFit/>
          </a:bodyPr>
          <a:lstStyle/>
          <a:p>
            <a:pPr algn="ctr"/>
            <a:r>
              <a:rPr lang="en-US" sz="1100" dirty="0" smtClean="0">
                <a:latin typeface="Calibri" panose="020F0502020204030204" pitchFamily="34" charset="0"/>
              </a:rPr>
              <a:t>FY17-FY18 Increase:</a:t>
            </a:r>
          </a:p>
          <a:p>
            <a:pPr algn="ctr"/>
            <a:r>
              <a:rPr lang="en-US" sz="1100" dirty="0" smtClean="0">
                <a:latin typeface="Calibri" panose="020F0502020204030204" pitchFamily="34" charset="0"/>
              </a:rPr>
              <a:t>4.46%</a:t>
            </a:r>
            <a:endParaRPr lang="en-US" sz="1100" dirty="0">
              <a:latin typeface="Calibri" panose="020F0502020204030204" pitchFamily="34" charset="0"/>
            </a:endParaRPr>
          </a:p>
        </p:txBody>
      </p:sp>
      <p:sp>
        <p:nvSpPr>
          <p:cNvPr id="13" name="TextBox 12"/>
          <p:cNvSpPr txBox="1"/>
          <p:nvPr/>
        </p:nvSpPr>
        <p:spPr>
          <a:xfrm>
            <a:off x="3860731" y="925646"/>
            <a:ext cx="825639" cy="577081"/>
          </a:xfrm>
          <a:prstGeom prst="rect">
            <a:avLst/>
          </a:prstGeom>
          <a:solidFill>
            <a:schemeClr val="bg1">
              <a:lumMod val="85000"/>
            </a:schemeClr>
          </a:solidFill>
          <a:ln>
            <a:solidFill>
              <a:schemeClr val="tx1"/>
            </a:solidFill>
          </a:ln>
        </p:spPr>
        <p:txBody>
          <a:bodyPr wrap="square" rtlCol="0">
            <a:spAutoFit/>
          </a:bodyPr>
          <a:lstStyle/>
          <a:p>
            <a:pPr algn="ctr"/>
            <a:r>
              <a:rPr lang="en-US" sz="1050" dirty="0" smtClean="0">
                <a:latin typeface="Calibri" panose="020F0502020204030204" pitchFamily="34" charset="0"/>
              </a:rPr>
              <a:t>*FY16-FY17 Increase:</a:t>
            </a:r>
          </a:p>
          <a:p>
            <a:pPr algn="ctr"/>
            <a:r>
              <a:rPr lang="en-US" sz="1050" dirty="0" smtClean="0">
                <a:latin typeface="Calibri" panose="020F0502020204030204" pitchFamily="34" charset="0"/>
              </a:rPr>
              <a:t>4.17%</a:t>
            </a:r>
            <a:endParaRPr lang="en-US" sz="1050" dirty="0">
              <a:latin typeface="Calibri" panose="020F0502020204030204" pitchFamily="34" charset="0"/>
            </a:endParaRPr>
          </a:p>
        </p:txBody>
      </p:sp>
      <p:sp>
        <p:nvSpPr>
          <p:cNvPr id="14" name="TextBox 13"/>
          <p:cNvSpPr txBox="1"/>
          <p:nvPr/>
        </p:nvSpPr>
        <p:spPr>
          <a:xfrm>
            <a:off x="6297941" y="914105"/>
            <a:ext cx="856383" cy="600164"/>
          </a:xfrm>
          <a:prstGeom prst="rect">
            <a:avLst/>
          </a:prstGeom>
          <a:solidFill>
            <a:schemeClr val="bg1">
              <a:lumMod val="85000"/>
            </a:schemeClr>
          </a:solidFill>
          <a:ln>
            <a:solidFill>
              <a:schemeClr val="tx1"/>
            </a:solidFill>
          </a:ln>
        </p:spPr>
        <p:txBody>
          <a:bodyPr wrap="square" rtlCol="0">
            <a:spAutoFit/>
          </a:bodyPr>
          <a:lstStyle/>
          <a:p>
            <a:pPr algn="ctr"/>
            <a:r>
              <a:rPr lang="en-US" sz="1100" dirty="0" smtClean="0">
                <a:latin typeface="Calibri" panose="020F0502020204030204" pitchFamily="34" charset="0"/>
              </a:rPr>
              <a:t>FY18-FY19 Increase:</a:t>
            </a:r>
          </a:p>
          <a:p>
            <a:pPr algn="ctr"/>
            <a:r>
              <a:rPr lang="en-US" sz="1100" dirty="0" smtClean="0">
                <a:latin typeface="Calibri" panose="020F0502020204030204" pitchFamily="34" charset="0"/>
              </a:rPr>
              <a:t>0.00%</a:t>
            </a:r>
            <a:endParaRPr lang="en-US" sz="1100" dirty="0">
              <a:latin typeface="Calibri" panose="020F0502020204030204" pitchFamily="34" charset="0"/>
            </a:endParaRPr>
          </a:p>
        </p:txBody>
      </p:sp>
      <p:sp>
        <p:nvSpPr>
          <p:cNvPr id="15" name="TextBox 14"/>
          <p:cNvSpPr txBox="1"/>
          <p:nvPr/>
        </p:nvSpPr>
        <p:spPr>
          <a:xfrm>
            <a:off x="7583921" y="911181"/>
            <a:ext cx="813593" cy="600164"/>
          </a:xfrm>
          <a:prstGeom prst="rect">
            <a:avLst/>
          </a:prstGeom>
          <a:solidFill>
            <a:schemeClr val="bg1">
              <a:lumMod val="85000"/>
            </a:schemeClr>
          </a:solidFill>
          <a:ln>
            <a:solidFill>
              <a:schemeClr val="tx1"/>
            </a:solidFill>
          </a:ln>
        </p:spPr>
        <p:txBody>
          <a:bodyPr wrap="square" rtlCol="0">
            <a:spAutoFit/>
          </a:bodyPr>
          <a:lstStyle/>
          <a:p>
            <a:pPr algn="ctr"/>
            <a:r>
              <a:rPr lang="en-US" sz="1100" b="1" i="1" u="sng" dirty="0" smtClean="0">
                <a:latin typeface="Calibri" panose="020F0502020204030204" pitchFamily="34" charset="0"/>
              </a:rPr>
              <a:t>FY19-FY20 Increase:</a:t>
            </a:r>
          </a:p>
          <a:p>
            <a:pPr algn="ctr"/>
            <a:r>
              <a:rPr lang="en-US" sz="1100" b="1" i="1" u="sng" dirty="0" smtClean="0">
                <a:latin typeface="Calibri" panose="020F0502020204030204" pitchFamily="34" charset="0"/>
              </a:rPr>
              <a:t>0.00%</a:t>
            </a:r>
            <a:endParaRPr lang="en-US" sz="1100" b="1" i="1" u="sng" dirty="0">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8" name="Rectangle 7"/>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1865" y="6160"/>
            <a:ext cx="8229600" cy="1143000"/>
          </a:xfrm>
        </p:spPr>
        <p:txBody>
          <a:bodyPr/>
          <a:lstStyle/>
          <a:p>
            <a:r>
              <a:rPr lang="en-US" dirty="0" smtClean="0"/>
              <a:t>Appropriations History</a:t>
            </a:r>
            <a:endParaRPr lang="en-US" dirty="0"/>
          </a:p>
        </p:txBody>
      </p:sp>
      <p:sp>
        <p:nvSpPr>
          <p:cNvPr id="5" name="Slide Number Placeholder 4"/>
          <p:cNvSpPr>
            <a:spLocks noGrp="1"/>
          </p:cNvSpPr>
          <p:nvPr>
            <p:ph type="sldNum" sz="quarter" idx="12"/>
          </p:nvPr>
        </p:nvSpPr>
        <p:spPr/>
        <p:txBody>
          <a:bodyPr/>
          <a:lstStyle/>
          <a:p>
            <a:fld id="{0EBF85CB-8E6F-4C76-A97C-98828569AB90}" type="slidenum">
              <a:rPr lang="en-US" smtClean="0">
                <a:solidFill>
                  <a:schemeClr val="bg1"/>
                </a:solidFill>
              </a:rPr>
              <a:pPr/>
              <a:t>3</a:t>
            </a:fld>
            <a:endParaRPr lang="en-US" dirty="0">
              <a:solidFill>
                <a:schemeClr val="bg1"/>
              </a:solidFill>
            </a:endParaRPr>
          </a:p>
        </p:txBody>
      </p:sp>
      <p:graphicFrame>
        <p:nvGraphicFramePr>
          <p:cNvPr id="9" name="Chart 8"/>
          <p:cNvGraphicFramePr/>
          <p:nvPr>
            <p:extLst>
              <p:ext uri="{D42A27DB-BD31-4B8C-83A1-F6EECF244321}">
                <p14:modId xmlns:p14="http://schemas.microsoft.com/office/powerpoint/2010/main" val="1699463417"/>
              </p:ext>
            </p:extLst>
          </p:nvPr>
        </p:nvGraphicFramePr>
        <p:xfrm>
          <a:off x="1574837" y="1008311"/>
          <a:ext cx="5994323" cy="34969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41892645"/>
              </p:ext>
            </p:extLst>
          </p:nvPr>
        </p:nvGraphicFramePr>
        <p:xfrm>
          <a:off x="1571727" y="4607849"/>
          <a:ext cx="5997434" cy="1645920"/>
        </p:xfrm>
        <a:graphic>
          <a:graphicData uri="http://schemas.openxmlformats.org/drawingml/2006/table">
            <a:tbl>
              <a:tblPr firstRow="1" bandRow="1">
                <a:tableStyleId>{5C22544A-7EE6-4342-B048-85BDC9FD1C3A}</a:tableStyleId>
              </a:tblPr>
              <a:tblGrid>
                <a:gridCol w="2464290">
                  <a:extLst>
                    <a:ext uri="{9D8B030D-6E8A-4147-A177-3AD203B41FA5}">
                      <a16:colId xmlns:a16="http://schemas.microsoft.com/office/drawing/2014/main" val="20000"/>
                    </a:ext>
                  </a:extLst>
                </a:gridCol>
                <a:gridCol w="1274455">
                  <a:extLst>
                    <a:ext uri="{9D8B030D-6E8A-4147-A177-3AD203B41FA5}">
                      <a16:colId xmlns:a16="http://schemas.microsoft.com/office/drawing/2014/main" val="20001"/>
                    </a:ext>
                  </a:extLst>
                </a:gridCol>
                <a:gridCol w="1124519">
                  <a:extLst>
                    <a:ext uri="{9D8B030D-6E8A-4147-A177-3AD203B41FA5}">
                      <a16:colId xmlns:a16="http://schemas.microsoft.com/office/drawing/2014/main" val="20002"/>
                    </a:ext>
                  </a:extLst>
                </a:gridCol>
                <a:gridCol w="1134170">
                  <a:extLst>
                    <a:ext uri="{9D8B030D-6E8A-4147-A177-3AD203B41FA5}">
                      <a16:colId xmlns:a16="http://schemas.microsoft.com/office/drawing/2014/main" val="20003"/>
                    </a:ext>
                  </a:extLst>
                </a:gridCol>
              </a:tblGrid>
              <a:tr h="229574">
                <a:tc>
                  <a:txBody>
                    <a:bodyPr/>
                    <a:lstStyle/>
                    <a:p>
                      <a:endParaRPr lang="en-US" sz="1200" dirty="0"/>
                    </a:p>
                  </a:txBody>
                  <a:tcPr/>
                </a:tc>
                <a:tc>
                  <a:txBody>
                    <a:bodyPr/>
                    <a:lstStyle/>
                    <a:p>
                      <a:pPr algn="ctr"/>
                      <a:r>
                        <a:rPr lang="en-US" sz="1200" dirty="0" smtClean="0"/>
                        <a:t>2017</a:t>
                      </a:r>
                      <a:endParaRPr lang="en-US" sz="1200" dirty="0"/>
                    </a:p>
                  </a:txBody>
                  <a:tcPr/>
                </a:tc>
                <a:tc>
                  <a:txBody>
                    <a:bodyPr/>
                    <a:lstStyle/>
                    <a:p>
                      <a:pPr algn="ctr"/>
                      <a:r>
                        <a:rPr lang="en-US" sz="1200" dirty="0" smtClean="0"/>
                        <a:t>2018</a:t>
                      </a:r>
                      <a:endParaRPr lang="en-US" sz="1200" dirty="0"/>
                    </a:p>
                  </a:txBody>
                  <a:tcPr/>
                </a:tc>
                <a:tc>
                  <a:txBody>
                    <a:bodyPr/>
                    <a:lstStyle/>
                    <a:p>
                      <a:pPr algn="ctr"/>
                      <a:r>
                        <a:rPr lang="en-US" sz="1200" dirty="0" smtClean="0"/>
                        <a:t>2019</a:t>
                      </a:r>
                      <a:endParaRPr lang="en-US" sz="1200" dirty="0"/>
                    </a:p>
                  </a:txBody>
                  <a:tcPr/>
                </a:tc>
                <a:extLst>
                  <a:ext uri="{0D108BD9-81ED-4DB2-BD59-A6C34878D82A}">
                    <a16:rowId xmlns:a16="http://schemas.microsoft.com/office/drawing/2014/main" val="10000"/>
                  </a:ext>
                </a:extLst>
              </a:tr>
              <a:tr h="229574">
                <a:tc>
                  <a:txBody>
                    <a:bodyPr/>
                    <a:lstStyle/>
                    <a:p>
                      <a:r>
                        <a:rPr lang="en-US" sz="1200" dirty="0" smtClean="0"/>
                        <a:t>Recurring</a:t>
                      </a:r>
                      <a:endParaRPr lang="en-US" sz="1200" dirty="0"/>
                    </a:p>
                  </a:txBody>
                  <a:tcPr/>
                </a:tc>
                <a:tc>
                  <a:txBody>
                    <a:bodyPr/>
                    <a:lstStyle/>
                    <a:p>
                      <a:pPr algn="r"/>
                      <a:r>
                        <a:rPr lang="en-US" sz="1200" dirty="0" smtClean="0"/>
                        <a:t>$7,389,072</a:t>
                      </a:r>
                      <a:endParaRPr lang="en-US" sz="1200" dirty="0"/>
                    </a:p>
                  </a:txBody>
                  <a:tcPr/>
                </a:tc>
                <a:tc>
                  <a:txBody>
                    <a:bodyPr/>
                    <a:lstStyle/>
                    <a:p>
                      <a:pPr algn="r"/>
                      <a:r>
                        <a:rPr lang="en-US" sz="1200" dirty="0" smtClean="0"/>
                        <a:t>$7,794,074</a:t>
                      </a:r>
                      <a:endParaRPr lang="en-US" sz="1200" dirty="0"/>
                    </a:p>
                  </a:txBody>
                  <a:tcPr/>
                </a:tc>
                <a:tc>
                  <a:txBody>
                    <a:bodyPr/>
                    <a:lstStyle/>
                    <a:p>
                      <a:pPr algn="r"/>
                      <a:r>
                        <a:rPr lang="en-US" sz="1200" dirty="0" smtClean="0"/>
                        <a:t>$8,448,681</a:t>
                      </a:r>
                      <a:endParaRPr lang="en-US" sz="1200" dirty="0"/>
                    </a:p>
                  </a:txBody>
                  <a:tcPr/>
                </a:tc>
                <a:extLst>
                  <a:ext uri="{0D108BD9-81ED-4DB2-BD59-A6C34878D82A}">
                    <a16:rowId xmlns:a16="http://schemas.microsoft.com/office/drawing/2014/main" val="10001"/>
                  </a:ext>
                </a:extLst>
              </a:tr>
              <a:tr h="229574">
                <a:tc>
                  <a:txBody>
                    <a:bodyPr/>
                    <a:lstStyle/>
                    <a:p>
                      <a:r>
                        <a:rPr lang="en-US" sz="1200" dirty="0" smtClean="0"/>
                        <a:t>Non-Recurring/Capital</a:t>
                      </a:r>
                      <a:endParaRPr lang="en-US" sz="1200" dirty="0"/>
                    </a:p>
                  </a:txBody>
                  <a:tcPr/>
                </a:tc>
                <a:tc>
                  <a:txBody>
                    <a:bodyPr/>
                    <a:lstStyle/>
                    <a:p>
                      <a:pPr algn="r"/>
                      <a:r>
                        <a:rPr lang="en-US" sz="1200" dirty="0" smtClean="0"/>
                        <a:t>$550,000</a:t>
                      </a:r>
                      <a:endParaRPr lang="en-US" sz="1200" dirty="0"/>
                    </a:p>
                  </a:txBody>
                  <a:tcPr/>
                </a:tc>
                <a:tc>
                  <a:txBody>
                    <a:bodyPr/>
                    <a:lstStyle/>
                    <a:p>
                      <a:pPr algn="r"/>
                      <a:r>
                        <a:rPr lang="en-US" sz="1200" dirty="0" smtClean="0"/>
                        <a:t>$0</a:t>
                      </a:r>
                      <a:endParaRPr lang="en-US" sz="1200" dirty="0"/>
                    </a:p>
                  </a:txBody>
                  <a:tcPr/>
                </a:tc>
                <a:tc>
                  <a:txBody>
                    <a:bodyPr/>
                    <a:lstStyle/>
                    <a:p>
                      <a:pPr algn="r"/>
                      <a:r>
                        <a:rPr lang="en-US" sz="1200" dirty="0" smtClean="0"/>
                        <a:t>$1,987,848</a:t>
                      </a:r>
                      <a:endParaRPr lang="en-US" sz="1200" dirty="0"/>
                    </a:p>
                  </a:txBody>
                  <a:tcPr/>
                </a:tc>
                <a:extLst>
                  <a:ext uri="{0D108BD9-81ED-4DB2-BD59-A6C34878D82A}">
                    <a16:rowId xmlns:a16="http://schemas.microsoft.com/office/drawing/2014/main" val="10002"/>
                  </a:ext>
                </a:extLst>
              </a:tr>
              <a:tr h="229574">
                <a:tc>
                  <a:txBody>
                    <a:bodyPr/>
                    <a:lstStyle/>
                    <a:p>
                      <a:r>
                        <a:rPr lang="en-US" sz="1200" dirty="0" smtClean="0"/>
                        <a:t>Other</a:t>
                      </a:r>
                      <a:endParaRPr lang="en-US" sz="1200" dirty="0"/>
                    </a:p>
                  </a:txBody>
                  <a:tcPr/>
                </a:tc>
                <a:tc>
                  <a:txBody>
                    <a:bodyPr/>
                    <a:lstStyle/>
                    <a:p>
                      <a:pPr algn="r"/>
                      <a:r>
                        <a:rPr lang="en-US" sz="1200" dirty="0" smtClean="0"/>
                        <a:t>$58,813,908</a:t>
                      </a:r>
                      <a:endParaRPr lang="en-US" sz="1200" dirty="0"/>
                    </a:p>
                  </a:txBody>
                  <a:tcPr/>
                </a:tc>
                <a:tc>
                  <a:txBody>
                    <a:bodyPr/>
                    <a:lstStyle/>
                    <a:p>
                      <a:pPr algn="r"/>
                      <a:r>
                        <a:rPr lang="en-US" sz="1200" dirty="0" smtClean="0"/>
                        <a:t>$64,281,487</a:t>
                      </a:r>
                      <a:endParaRPr lang="en-US" sz="1200" dirty="0"/>
                    </a:p>
                  </a:txBody>
                  <a:tcPr/>
                </a:tc>
                <a:tc>
                  <a:txBody>
                    <a:bodyPr/>
                    <a:lstStyle/>
                    <a:p>
                      <a:pPr algn="r"/>
                      <a:r>
                        <a:rPr lang="en-US" sz="1200" dirty="0" smtClean="0"/>
                        <a:t>$66,289,193</a:t>
                      </a:r>
                      <a:endParaRPr lang="en-US" sz="1200" dirty="0"/>
                    </a:p>
                  </a:txBody>
                  <a:tcPr/>
                </a:tc>
                <a:extLst>
                  <a:ext uri="{0D108BD9-81ED-4DB2-BD59-A6C34878D82A}">
                    <a16:rowId xmlns:a16="http://schemas.microsoft.com/office/drawing/2014/main" val="10003"/>
                  </a:ext>
                </a:extLst>
              </a:tr>
              <a:tr h="229574">
                <a:tc>
                  <a:txBody>
                    <a:bodyPr/>
                    <a:lstStyle/>
                    <a:p>
                      <a:r>
                        <a:rPr lang="en-US" sz="1200" dirty="0" smtClean="0"/>
                        <a:t>Federal</a:t>
                      </a:r>
                      <a:endParaRPr lang="en-US" sz="1200" dirty="0"/>
                    </a:p>
                  </a:txBody>
                  <a:tcPr/>
                </a:tc>
                <a:tc>
                  <a:txBody>
                    <a:bodyPr/>
                    <a:lstStyle/>
                    <a:p>
                      <a:pPr algn="r"/>
                      <a:r>
                        <a:rPr lang="en-US" sz="1200" dirty="0" smtClean="0"/>
                        <a:t>$7,240,741</a:t>
                      </a:r>
                      <a:endParaRPr lang="en-US" sz="1200" dirty="0"/>
                    </a:p>
                  </a:txBody>
                  <a:tcPr/>
                </a:tc>
                <a:tc>
                  <a:txBody>
                    <a:bodyPr/>
                    <a:lstStyle/>
                    <a:p>
                      <a:pPr algn="r"/>
                      <a:r>
                        <a:rPr lang="en-US" sz="1200" dirty="0" smtClean="0"/>
                        <a:t>$7,240,741</a:t>
                      </a:r>
                      <a:endParaRPr lang="en-US" sz="1200" dirty="0"/>
                    </a:p>
                  </a:txBody>
                  <a:tcPr/>
                </a:tc>
                <a:tc>
                  <a:txBody>
                    <a:bodyPr/>
                    <a:lstStyle/>
                    <a:p>
                      <a:pPr algn="r"/>
                      <a:r>
                        <a:rPr lang="en-US" sz="1200" dirty="0" smtClean="0"/>
                        <a:t>$7,240,741</a:t>
                      </a:r>
                      <a:endParaRPr lang="en-US" sz="1200" dirty="0"/>
                    </a:p>
                  </a:txBody>
                  <a:tcPr/>
                </a:tc>
                <a:extLst>
                  <a:ext uri="{0D108BD9-81ED-4DB2-BD59-A6C34878D82A}">
                    <a16:rowId xmlns:a16="http://schemas.microsoft.com/office/drawing/2014/main" val="10004"/>
                  </a:ext>
                </a:extLst>
              </a:tr>
              <a:tr h="229574">
                <a:tc>
                  <a:txBody>
                    <a:bodyPr/>
                    <a:lstStyle/>
                    <a:p>
                      <a:r>
                        <a:rPr lang="en-US" sz="1200" b="1" dirty="0" smtClean="0"/>
                        <a:t>Total</a:t>
                      </a:r>
                      <a:endParaRPr lang="en-US" sz="1200" b="1" dirty="0"/>
                    </a:p>
                  </a:txBody>
                  <a:tcPr/>
                </a:tc>
                <a:tc>
                  <a:txBody>
                    <a:bodyPr/>
                    <a:lstStyle/>
                    <a:p>
                      <a:pPr algn="r"/>
                      <a:r>
                        <a:rPr lang="en-US" sz="1200" b="1" dirty="0" smtClean="0"/>
                        <a:t>$73,993,721</a:t>
                      </a:r>
                      <a:endParaRPr lang="en-US" sz="1200" b="1" dirty="0"/>
                    </a:p>
                  </a:txBody>
                  <a:tcPr/>
                </a:tc>
                <a:tc>
                  <a:txBody>
                    <a:bodyPr/>
                    <a:lstStyle/>
                    <a:p>
                      <a:pPr algn="r"/>
                      <a:r>
                        <a:rPr lang="en-US" sz="1200" b="1" dirty="0" smtClean="0"/>
                        <a:t>$79,316,302</a:t>
                      </a:r>
                      <a:endParaRPr lang="en-US" sz="1200" b="1" dirty="0"/>
                    </a:p>
                  </a:txBody>
                  <a:tcPr/>
                </a:tc>
                <a:tc>
                  <a:txBody>
                    <a:bodyPr/>
                    <a:lstStyle/>
                    <a:p>
                      <a:pPr algn="r"/>
                      <a:r>
                        <a:rPr lang="en-US" sz="1200" b="1" dirty="0" smtClean="0"/>
                        <a:t>$83,966,463</a:t>
                      </a:r>
                      <a:endParaRPr lang="en-US" sz="1200" b="1"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7" name="Rectangle 6"/>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457200" y="0"/>
            <a:ext cx="8229600" cy="758345"/>
          </a:xfrm>
        </p:spPr>
        <p:txBody>
          <a:bodyPr>
            <a:noAutofit/>
          </a:bodyPr>
          <a:lstStyle/>
          <a:p>
            <a:r>
              <a:rPr lang="en-US" sz="2800" dirty="0" smtClean="0"/>
              <a:t>2018-2019 Tuition &amp; Fee Schedule</a:t>
            </a:r>
            <a:br>
              <a:rPr lang="en-US" sz="2800" dirty="0" smtClean="0"/>
            </a:br>
            <a:r>
              <a:rPr lang="en-US" sz="2000" dirty="0" smtClean="0"/>
              <a:t>per semester</a:t>
            </a:r>
            <a:endParaRPr lang="en-US" sz="2000" dirty="0"/>
          </a:p>
        </p:txBody>
      </p:sp>
      <p:sp>
        <p:nvSpPr>
          <p:cNvPr id="2" name="Slide Number Placeholder 1"/>
          <p:cNvSpPr>
            <a:spLocks noGrp="1"/>
          </p:cNvSpPr>
          <p:nvPr>
            <p:ph type="sldNum" sz="quarter" idx="12"/>
          </p:nvPr>
        </p:nvSpPr>
        <p:spPr/>
        <p:txBody>
          <a:bodyPr/>
          <a:lstStyle/>
          <a:p>
            <a:fld id="{0EBF85CB-8E6F-4C76-A97C-98828569AB90}" type="slidenum">
              <a:rPr lang="en-US" smtClean="0">
                <a:solidFill>
                  <a:schemeClr val="bg1"/>
                </a:solidFill>
              </a:rPr>
              <a:pPr/>
              <a:t>30</a:t>
            </a:fld>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493915224"/>
              </p:ext>
            </p:extLst>
          </p:nvPr>
        </p:nvGraphicFramePr>
        <p:xfrm>
          <a:off x="457199" y="1449754"/>
          <a:ext cx="8229601" cy="3870960"/>
        </p:xfrm>
        <a:graphic>
          <a:graphicData uri="http://schemas.openxmlformats.org/drawingml/2006/table">
            <a:tbl>
              <a:tblPr firstRow="1" bandRow="1">
                <a:tableStyleId>{5C22544A-7EE6-4342-B048-85BDC9FD1C3A}</a:tableStyleId>
              </a:tblPr>
              <a:tblGrid>
                <a:gridCol w="3927271">
                  <a:extLst>
                    <a:ext uri="{9D8B030D-6E8A-4147-A177-3AD203B41FA5}">
                      <a16:colId xmlns:a16="http://schemas.microsoft.com/office/drawing/2014/main" val="20000"/>
                    </a:ext>
                  </a:extLst>
                </a:gridCol>
                <a:gridCol w="2120512">
                  <a:extLst>
                    <a:ext uri="{9D8B030D-6E8A-4147-A177-3AD203B41FA5}">
                      <a16:colId xmlns:a16="http://schemas.microsoft.com/office/drawing/2014/main" val="20001"/>
                    </a:ext>
                  </a:extLst>
                </a:gridCol>
                <a:gridCol w="2181818">
                  <a:extLst>
                    <a:ext uri="{9D8B030D-6E8A-4147-A177-3AD203B41FA5}">
                      <a16:colId xmlns:a16="http://schemas.microsoft.com/office/drawing/2014/main" val="20002"/>
                    </a:ext>
                  </a:extLst>
                </a:gridCol>
              </a:tblGrid>
              <a:tr h="370840">
                <a:tc>
                  <a:txBody>
                    <a:bodyPr/>
                    <a:lstStyle/>
                    <a:p>
                      <a:r>
                        <a:rPr lang="en-US" sz="1400" dirty="0" smtClean="0">
                          <a:latin typeface="Calibri" panose="020F0502020204030204" pitchFamily="34" charset="0"/>
                        </a:rPr>
                        <a:t>Full-Time</a:t>
                      </a:r>
                      <a:r>
                        <a:rPr lang="en-US" sz="1400" baseline="0" dirty="0" smtClean="0">
                          <a:latin typeface="Calibri" panose="020F0502020204030204" pitchFamily="34" charset="0"/>
                        </a:rPr>
                        <a:t> Undergraduate Fees per Semester (12-18.99 hours):</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In-State</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Out-of-State</a:t>
                      </a:r>
                      <a:endParaRPr lang="en-US" sz="1400" dirty="0">
                        <a:latin typeface="Calibri" panose="020F0502020204030204" pitchFamily="34" charset="0"/>
                      </a:endParaRPr>
                    </a:p>
                  </a:txBody>
                  <a:tcPr/>
                </a:tc>
                <a:extLst>
                  <a:ext uri="{0D108BD9-81ED-4DB2-BD59-A6C34878D82A}">
                    <a16:rowId xmlns:a16="http://schemas.microsoft.com/office/drawing/2014/main" val="10000"/>
                  </a:ext>
                </a:extLst>
              </a:tr>
              <a:tr h="274320">
                <a:tc>
                  <a:txBody>
                    <a:bodyPr/>
                    <a:lstStyle/>
                    <a:p>
                      <a:r>
                        <a:rPr lang="en-US" sz="1400" dirty="0" smtClean="0">
                          <a:latin typeface="Calibri" panose="020F0502020204030204" pitchFamily="34" charset="0"/>
                        </a:rPr>
                        <a:t>Full-Time</a:t>
                      </a:r>
                      <a:r>
                        <a:rPr lang="en-US" sz="1400" baseline="0" dirty="0" smtClean="0">
                          <a:latin typeface="Calibri" panose="020F0502020204030204" pitchFamily="34" charset="0"/>
                        </a:rPr>
                        <a:t> Undergraduate Tuition</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$5,350</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$10,150</a:t>
                      </a:r>
                      <a:endParaRPr lang="en-US" sz="1400" dirty="0">
                        <a:latin typeface="Calibri" panose="020F0502020204030204" pitchFamily="34" charset="0"/>
                      </a:endParaRPr>
                    </a:p>
                  </a:txBody>
                  <a:tcPr/>
                </a:tc>
                <a:extLst>
                  <a:ext uri="{0D108BD9-81ED-4DB2-BD59-A6C34878D82A}">
                    <a16:rowId xmlns:a16="http://schemas.microsoft.com/office/drawing/2014/main" val="10001"/>
                  </a:ext>
                </a:extLst>
              </a:tr>
              <a:tr h="274320">
                <a:tc>
                  <a:txBody>
                    <a:bodyPr/>
                    <a:lstStyle/>
                    <a:p>
                      <a:r>
                        <a:rPr lang="en-US" sz="1400" dirty="0" smtClean="0">
                          <a:latin typeface="Calibri" panose="020F0502020204030204" pitchFamily="34" charset="0"/>
                        </a:rPr>
                        <a:t>Student Activities Fee</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$70</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$70</a:t>
                      </a:r>
                      <a:endParaRPr lang="en-US" sz="1400" dirty="0">
                        <a:latin typeface="Calibri" panose="020F0502020204030204" pitchFamily="34" charset="0"/>
                      </a:endParaRPr>
                    </a:p>
                  </a:txBody>
                  <a:tcPr/>
                </a:tc>
                <a:extLst>
                  <a:ext uri="{0D108BD9-81ED-4DB2-BD59-A6C34878D82A}">
                    <a16:rowId xmlns:a16="http://schemas.microsoft.com/office/drawing/2014/main" val="10002"/>
                  </a:ext>
                </a:extLst>
              </a:tr>
              <a:tr h="274320">
                <a:tc>
                  <a:txBody>
                    <a:bodyPr/>
                    <a:lstStyle/>
                    <a:p>
                      <a:r>
                        <a:rPr lang="en-US" sz="1400" dirty="0" smtClean="0">
                          <a:latin typeface="Calibri" panose="020F0502020204030204" pitchFamily="34" charset="0"/>
                        </a:rPr>
                        <a:t>Safety and Security Fee</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$75</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$75</a:t>
                      </a:r>
                      <a:endParaRPr lang="en-US" sz="1400" dirty="0">
                        <a:latin typeface="Calibri" panose="020F0502020204030204" pitchFamily="34" charset="0"/>
                      </a:endParaRPr>
                    </a:p>
                  </a:txBody>
                  <a:tcPr/>
                </a:tc>
                <a:extLst>
                  <a:ext uri="{0D108BD9-81ED-4DB2-BD59-A6C34878D82A}">
                    <a16:rowId xmlns:a16="http://schemas.microsoft.com/office/drawing/2014/main" val="10003"/>
                  </a:ext>
                </a:extLst>
              </a:tr>
              <a:tr h="274320">
                <a:tc>
                  <a:txBody>
                    <a:bodyPr/>
                    <a:lstStyle/>
                    <a:p>
                      <a:r>
                        <a:rPr lang="en-US" sz="1400" dirty="0" smtClean="0">
                          <a:latin typeface="Calibri" panose="020F0502020204030204" pitchFamily="34" charset="0"/>
                        </a:rPr>
                        <a:t>Education and Technology Fee</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$70</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$70</a:t>
                      </a:r>
                      <a:endParaRPr lang="en-US" sz="1400" dirty="0">
                        <a:latin typeface="Calibri" panose="020F0502020204030204" pitchFamily="34" charset="0"/>
                      </a:endParaRPr>
                    </a:p>
                  </a:txBody>
                  <a:tcPr/>
                </a:tc>
                <a:extLst>
                  <a:ext uri="{0D108BD9-81ED-4DB2-BD59-A6C34878D82A}">
                    <a16:rowId xmlns:a16="http://schemas.microsoft.com/office/drawing/2014/main" val="10004"/>
                  </a:ext>
                </a:extLst>
              </a:tr>
              <a:tr h="274320">
                <a:tc>
                  <a:txBody>
                    <a:bodyPr/>
                    <a:lstStyle/>
                    <a:p>
                      <a:r>
                        <a:rPr lang="en-US" sz="1400" dirty="0" smtClean="0">
                          <a:latin typeface="Calibri" panose="020F0502020204030204" pitchFamily="34" charset="0"/>
                        </a:rPr>
                        <a:t>Athletics</a:t>
                      </a:r>
                      <a:r>
                        <a:rPr lang="en-US" sz="1400" baseline="0" dirty="0" smtClean="0">
                          <a:latin typeface="Calibri" panose="020F0502020204030204" pitchFamily="34" charset="0"/>
                        </a:rPr>
                        <a:t> Fee</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$175</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$175</a:t>
                      </a:r>
                      <a:endParaRPr lang="en-US" sz="1400" dirty="0">
                        <a:latin typeface="Calibri" panose="020F0502020204030204" pitchFamily="34" charset="0"/>
                      </a:endParaRPr>
                    </a:p>
                  </a:txBody>
                  <a:tcPr/>
                </a:tc>
                <a:extLst>
                  <a:ext uri="{0D108BD9-81ED-4DB2-BD59-A6C34878D82A}">
                    <a16:rowId xmlns:a16="http://schemas.microsoft.com/office/drawing/2014/main" val="10005"/>
                  </a:ext>
                </a:extLst>
              </a:tr>
              <a:tr h="274320">
                <a:tc>
                  <a:txBody>
                    <a:bodyPr/>
                    <a:lstStyle/>
                    <a:p>
                      <a:r>
                        <a:rPr lang="en-US" sz="1400" dirty="0" smtClean="0">
                          <a:latin typeface="Calibri" panose="020F0502020204030204" pitchFamily="34" charset="0"/>
                        </a:rPr>
                        <a:t>Health and Counseling Fee</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$25</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$25</a:t>
                      </a:r>
                      <a:endParaRPr lang="en-US" sz="1400" dirty="0">
                        <a:latin typeface="Calibri" panose="020F0502020204030204" pitchFamily="34" charset="0"/>
                      </a:endParaRPr>
                    </a:p>
                  </a:txBody>
                  <a:tcPr/>
                </a:tc>
                <a:extLst>
                  <a:ext uri="{0D108BD9-81ED-4DB2-BD59-A6C34878D82A}">
                    <a16:rowId xmlns:a16="http://schemas.microsoft.com/office/drawing/2014/main" val="10006"/>
                  </a:ext>
                </a:extLst>
              </a:tr>
              <a:tr h="274320">
                <a:tc>
                  <a:txBody>
                    <a:bodyPr/>
                    <a:lstStyle/>
                    <a:p>
                      <a:r>
                        <a:rPr lang="en-US" sz="1400" dirty="0" smtClean="0">
                          <a:latin typeface="Calibri" panose="020F0502020204030204" pitchFamily="34" charset="0"/>
                        </a:rPr>
                        <a:t>Transportation Fee</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$25</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$25</a:t>
                      </a:r>
                      <a:endParaRPr lang="en-US" sz="1400" dirty="0">
                        <a:latin typeface="Calibri" panose="020F0502020204030204" pitchFamily="34" charset="0"/>
                      </a:endParaRPr>
                    </a:p>
                  </a:txBody>
                  <a:tcPr/>
                </a:tc>
                <a:extLst>
                  <a:ext uri="{0D108BD9-81ED-4DB2-BD59-A6C34878D82A}">
                    <a16:rowId xmlns:a16="http://schemas.microsoft.com/office/drawing/2014/main" val="10007"/>
                  </a:ext>
                </a:extLst>
              </a:tr>
              <a:tr h="274320">
                <a:tc>
                  <a:txBody>
                    <a:bodyPr/>
                    <a:lstStyle/>
                    <a:p>
                      <a:r>
                        <a:rPr lang="en-US" sz="1400" dirty="0" smtClean="0">
                          <a:latin typeface="Calibri" panose="020F0502020204030204" pitchFamily="34" charset="0"/>
                        </a:rPr>
                        <a:t>Employment Fee</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$25</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$25</a:t>
                      </a:r>
                      <a:endParaRPr lang="en-US" sz="1400" dirty="0">
                        <a:latin typeface="Calibri" panose="020F0502020204030204" pitchFamily="34" charset="0"/>
                      </a:endParaRPr>
                    </a:p>
                  </a:txBody>
                  <a:tcPr/>
                </a:tc>
                <a:extLst>
                  <a:ext uri="{0D108BD9-81ED-4DB2-BD59-A6C34878D82A}">
                    <a16:rowId xmlns:a16="http://schemas.microsoft.com/office/drawing/2014/main" val="10008"/>
                  </a:ext>
                </a:extLst>
              </a:tr>
              <a:tr h="274320">
                <a:tc>
                  <a:txBody>
                    <a:bodyPr/>
                    <a:lstStyle/>
                    <a:p>
                      <a:r>
                        <a:rPr lang="en-US" sz="1400" dirty="0" smtClean="0">
                          <a:latin typeface="Calibri" panose="020F0502020204030204" pitchFamily="34" charset="0"/>
                        </a:rPr>
                        <a:t>Library Fee</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$25</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$25</a:t>
                      </a:r>
                      <a:endParaRPr lang="en-US" sz="1400" dirty="0">
                        <a:latin typeface="Calibri" panose="020F0502020204030204" pitchFamily="34" charset="0"/>
                      </a:endParaRPr>
                    </a:p>
                  </a:txBody>
                  <a:tcPr/>
                </a:tc>
                <a:extLst>
                  <a:ext uri="{0D108BD9-81ED-4DB2-BD59-A6C34878D82A}">
                    <a16:rowId xmlns:a16="http://schemas.microsoft.com/office/drawing/2014/main" val="10009"/>
                  </a:ext>
                </a:extLst>
              </a:tr>
              <a:tr h="274320">
                <a:tc>
                  <a:txBody>
                    <a:bodyPr/>
                    <a:lstStyle/>
                    <a:p>
                      <a:r>
                        <a:rPr lang="en-US" sz="1400" dirty="0" smtClean="0">
                          <a:latin typeface="Calibri" panose="020F0502020204030204" pitchFamily="34" charset="0"/>
                        </a:rPr>
                        <a:t>Fitness Facility Fee</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$10</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$10</a:t>
                      </a:r>
                      <a:endParaRPr lang="en-US" sz="1400" dirty="0">
                        <a:latin typeface="Calibri" panose="020F0502020204030204" pitchFamily="34" charset="0"/>
                      </a:endParaRPr>
                    </a:p>
                  </a:txBody>
                  <a:tcPr/>
                </a:tc>
                <a:extLst>
                  <a:ext uri="{0D108BD9-81ED-4DB2-BD59-A6C34878D82A}">
                    <a16:rowId xmlns:a16="http://schemas.microsoft.com/office/drawing/2014/main" val="10010"/>
                  </a:ext>
                </a:extLst>
              </a:tr>
              <a:tr h="274320">
                <a:tc>
                  <a:txBody>
                    <a:bodyPr/>
                    <a:lstStyle/>
                    <a:p>
                      <a:r>
                        <a:rPr lang="en-US" sz="1400" b="1" dirty="0" smtClean="0">
                          <a:latin typeface="Calibri" panose="020F0502020204030204" pitchFamily="34" charset="0"/>
                        </a:rPr>
                        <a:t>Total Full-Time Undergraduate</a:t>
                      </a:r>
                      <a:r>
                        <a:rPr lang="en-US" sz="1400" b="1" baseline="0" dirty="0" smtClean="0">
                          <a:latin typeface="Calibri" panose="020F0502020204030204" pitchFamily="34" charset="0"/>
                        </a:rPr>
                        <a:t> Tuition and Fees</a:t>
                      </a:r>
                      <a:endParaRPr lang="en-US" sz="1400" b="1" dirty="0">
                        <a:latin typeface="Calibri" panose="020F0502020204030204" pitchFamily="34" charset="0"/>
                      </a:endParaRPr>
                    </a:p>
                  </a:txBody>
                  <a:tcPr/>
                </a:tc>
                <a:tc>
                  <a:txBody>
                    <a:bodyPr/>
                    <a:lstStyle/>
                    <a:p>
                      <a:pPr algn="r"/>
                      <a:r>
                        <a:rPr lang="en-US" sz="1400" b="1" dirty="0" smtClean="0">
                          <a:latin typeface="Calibri" panose="020F0502020204030204" pitchFamily="34" charset="0"/>
                        </a:rPr>
                        <a:t>$5,850</a:t>
                      </a:r>
                      <a:endParaRPr lang="en-US" sz="1400" b="1" dirty="0">
                        <a:latin typeface="Calibri" panose="020F0502020204030204" pitchFamily="34" charset="0"/>
                      </a:endParaRPr>
                    </a:p>
                  </a:txBody>
                  <a:tcPr/>
                </a:tc>
                <a:tc>
                  <a:txBody>
                    <a:bodyPr/>
                    <a:lstStyle/>
                    <a:p>
                      <a:pPr algn="r"/>
                      <a:r>
                        <a:rPr lang="en-US" sz="1400" b="1" dirty="0" smtClean="0">
                          <a:latin typeface="Calibri" panose="020F0502020204030204" pitchFamily="34" charset="0"/>
                        </a:rPr>
                        <a:t>$10,650</a:t>
                      </a:r>
                      <a:endParaRPr lang="en-US" sz="1400" b="1" dirty="0">
                        <a:latin typeface="Calibri" panose="020F0502020204030204" pitchFamily="34" charset="0"/>
                      </a:endParaRP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64116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6" name="Rectangle 5"/>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31</a:t>
            </a:fld>
            <a:endParaRPr lang="en-US" dirty="0">
              <a:solidFill>
                <a:schemeClr val="bg1"/>
              </a:solidFill>
            </a:endParaRPr>
          </a:p>
        </p:txBody>
      </p:sp>
      <p:sp>
        <p:nvSpPr>
          <p:cNvPr id="7" name="Title 2"/>
          <p:cNvSpPr>
            <a:spLocks noGrp="1"/>
          </p:cNvSpPr>
          <p:nvPr>
            <p:ph type="title"/>
          </p:nvPr>
        </p:nvSpPr>
        <p:spPr>
          <a:xfrm>
            <a:off x="457200" y="0"/>
            <a:ext cx="8229600" cy="758345"/>
          </a:xfrm>
        </p:spPr>
        <p:txBody>
          <a:bodyPr>
            <a:noAutofit/>
          </a:bodyPr>
          <a:lstStyle/>
          <a:p>
            <a:r>
              <a:rPr lang="en-US" sz="2800" dirty="0" smtClean="0"/>
              <a:t>2018-2019 Tuition &amp; Fee Schedule</a:t>
            </a:r>
            <a:br>
              <a:rPr lang="en-US" sz="2800" dirty="0" smtClean="0"/>
            </a:br>
            <a:r>
              <a:rPr lang="en-US" sz="2000" dirty="0" smtClean="0"/>
              <a:t>per semester</a:t>
            </a: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207508732"/>
              </p:ext>
            </p:extLst>
          </p:nvPr>
        </p:nvGraphicFramePr>
        <p:xfrm>
          <a:off x="457199" y="1449754"/>
          <a:ext cx="8229601" cy="3870960"/>
        </p:xfrm>
        <a:graphic>
          <a:graphicData uri="http://schemas.openxmlformats.org/drawingml/2006/table">
            <a:tbl>
              <a:tblPr firstRow="1" bandRow="1">
                <a:tableStyleId>{5C22544A-7EE6-4342-B048-85BDC9FD1C3A}</a:tableStyleId>
              </a:tblPr>
              <a:tblGrid>
                <a:gridCol w="3927271">
                  <a:extLst>
                    <a:ext uri="{9D8B030D-6E8A-4147-A177-3AD203B41FA5}">
                      <a16:colId xmlns:a16="http://schemas.microsoft.com/office/drawing/2014/main" val="20000"/>
                    </a:ext>
                  </a:extLst>
                </a:gridCol>
                <a:gridCol w="2120512">
                  <a:extLst>
                    <a:ext uri="{9D8B030D-6E8A-4147-A177-3AD203B41FA5}">
                      <a16:colId xmlns:a16="http://schemas.microsoft.com/office/drawing/2014/main" val="20001"/>
                    </a:ext>
                  </a:extLst>
                </a:gridCol>
                <a:gridCol w="2181818">
                  <a:extLst>
                    <a:ext uri="{9D8B030D-6E8A-4147-A177-3AD203B41FA5}">
                      <a16:colId xmlns:a16="http://schemas.microsoft.com/office/drawing/2014/main" val="20002"/>
                    </a:ext>
                  </a:extLst>
                </a:gridCol>
              </a:tblGrid>
              <a:tr h="370840">
                <a:tc>
                  <a:txBody>
                    <a:bodyPr/>
                    <a:lstStyle/>
                    <a:p>
                      <a:r>
                        <a:rPr lang="en-US" sz="1400" dirty="0" smtClean="0">
                          <a:latin typeface="Calibri" panose="020F0502020204030204" pitchFamily="34" charset="0"/>
                        </a:rPr>
                        <a:t>Full-Time</a:t>
                      </a:r>
                      <a:r>
                        <a:rPr lang="en-US" sz="1400" baseline="0" dirty="0" smtClean="0">
                          <a:latin typeface="Calibri" panose="020F0502020204030204" pitchFamily="34" charset="0"/>
                        </a:rPr>
                        <a:t> Graduate Fees per Semester (12-18.99 hours):</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In-State</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Out-of-State</a:t>
                      </a:r>
                      <a:endParaRPr lang="en-US" sz="1400" dirty="0">
                        <a:latin typeface="Calibri" panose="020F0502020204030204" pitchFamily="34" charset="0"/>
                      </a:endParaRPr>
                    </a:p>
                  </a:txBody>
                  <a:tcPr/>
                </a:tc>
                <a:extLst>
                  <a:ext uri="{0D108BD9-81ED-4DB2-BD59-A6C34878D82A}">
                    <a16:rowId xmlns:a16="http://schemas.microsoft.com/office/drawing/2014/main" val="10000"/>
                  </a:ext>
                </a:extLst>
              </a:tr>
              <a:tr h="274320">
                <a:tc>
                  <a:txBody>
                    <a:bodyPr/>
                    <a:lstStyle/>
                    <a:p>
                      <a:r>
                        <a:rPr lang="en-US" sz="1400" dirty="0" smtClean="0">
                          <a:latin typeface="Calibri" panose="020F0502020204030204" pitchFamily="34" charset="0"/>
                        </a:rPr>
                        <a:t>Full-Time</a:t>
                      </a:r>
                      <a:r>
                        <a:rPr lang="en-US" sz="1400" baseline="0" dirty="0" smtClean="0">
                          <a:latin typeface="Calibri" panose="020F0502020204030204" pitchFamily="34" charset="0"/>
                        </a:rPr>
                        <a:t> Graduate Tuition</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$5,900</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$11,250</a:t>
                      </a:r>
                      <a:endParaRPr lang="en-US" sz="1400" dirty="0">
                        <a:latin typeface="Calibri" panose="020F0502020204030204" pitchFamily="34" charset="0"/>
                      </a:endParaRPr>
                    </a:p>
                  </a:txBody>
                  <a:tcPr/>
                </a:tc>
                <a:extLst>
                  <a:ext uri="{0D108BD9-81ED-4DB2-BD59-A6C34878D82A}">
                    <a16:rowId xmlns:a16="http://schemas.microsoft.com/office/drawing/2014/main" val="10001"/>
                  </a:ext>
                </a:extLst>
              </a:tr>
              <a:tr h="274320">
                <a:tc>
                  <a:txBody>
                    <a:bodyPr/>
                    <a:lstStyle/>
                    <a:p>
                      <a:r>
                        <a:rPr lang="en-US" sz="1400" dirty="0" smtClean="0">
                          <a:latin typeface="Calibri" panose="020F0502020204030204" pitchFamily="34" charset="0"/>
                        </a:rPr>
                        <a:t>Student Activities Fee</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$70</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$70</a:t>
                      </a:r>
                      <a:endParaRPr lang="en-US" sz="1400" dirty="0">
                        <a:latin typeface="Calibri" panose="020F0502020204030204" pitchFamily="34" charset="0"/>
                      </a:endParaRPr>
                    </a:p>
                  </a:txBody>
                  <a:tcPr/>
                </a:tc>
                <a:extLst>
                  <a:ext uri="{0D108BD9-81ED-4DB2-BD59-A6C34878D82A}">
                    <a16:rowId xmlns:a16="http://schemas.microsoft.com/office/drawing/2014/main" val="10002"/>
                  </a:ext>
                </a:extLst>
              </a:tr>
              <a:tr h="274320">
                <a:tc>
                  <a:txBody>
                    <a:bodyPr/>
                    <a:lstStyle/>
                    <a:p>
                      <a:r>
                        <a:rPr lang="en-US" sz="1400" dirty="0" smtClean="0">
                          <a:latin typeface="Calibri" panose="020F0502020204030204" pitchFamily="34" charset="0"/>
                        </a:rPr>
                        <a:t>Safety and Security Fee</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$75</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$75</a:t>
                      </a:r>
                      <a:endParaRPr lang="en-US" sz="1400" dirty="0">
                        <a:latin typeface="Calibri" panose="020F0502020204030204" pitchFamily="34" charset="0"/>
                      </a:endParaRPr>
                    </a:p>
                  </a:txBody>
                  <a:tcPr/>
                </a:tc>
                <a:extLst>
                  <a:ext uri="{0D108BD9-81ED-4DB2-BD59-A6C34878D82A}">
                    <a16:rowId xmlns:a16="http://schemas.microsoft.com/office/drawing/2014/main" val="10003"/>
                  </a:ext>
                </a:extLst>
              </a:tr>
              <a:tr h="274320">
                <a:tc>
                  <a:txBody>
                    <a:bodyPr/>
                    <a:lstStyle/>
                    <a:p>
                      <a:r>
                        <a:rPr lang="en-US" sz="1400" dirty="0" smtClean="0">
                          <a:latin typeface="Calibri" panose="020F0502020204030204" pitchFamily="34" charset="0"/>
                        </a:rPr>
                        <a:t>Education and Technology Fee</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$70</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$70</a:t>
                      </a:r>
                      <a:endParaRPr lang="en-US" sz="1400" dirty="0">
                        <a:latin typeface="Calibri" panose="020F0502020204030204" pitchFamily="34" charset="0"/>
                      </a:endParaRPr>
                    </a:p>
                  </a:txBody>
                  <a:tcPr/>
                </a:tc>
                <a:extLst>
                  <a:ext uri="{0D108BD9-81ED-4DB2-BD59-A6C34878D82A}">
                    <a16:rowId xmlns:a16="http://schemas.microsoft.com/office/drawing/2014/main" val="10004"/>
                  </a:ext>
                </a:extLst>
              </a:tr>
              <a:tr h="274320">
                <a:tc>
                  <a:txBody>
                    <a:bodyPr/>
                    <a:lstStyle/>
                    <a:p>
                      <a:r>
                        <a:rPr lang="en-US" sz="1400" dirty="0" smtClean="0">
                          <a:latin typeface="Calibri" panose="020F0502020204030204" pitchFamily="34" charset="0"/>
                        </a:rPr>
                        <a:t>Athletics</a:t>
                      </a:r>
                      <a:r>
                        <a:rPr lang="en-US" sz="1400" baseline="0" dirty="0" smtClean="0">
                          <a:latin typeface="Calibri" panose="020F0502020204030204" pitchFamily="34" charset="0"/>
                        </a:rPr>
                        <a:t> Fee</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$175</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$175</a:t>
                      </a:r>
                      <a:endParaRPr lang="en-US" sz="1400" dirty="0">
                        <a:latin typeface="Calibri" panose="020F0502020204030204" pitchFamily="34" charset="0"/>
                      </a:endParaRPr>
                    </a:p>
                  </a:txBody>
                  <a:tcPr/>
                </a:tc>
                <a:extLst>
                  <a:ext uri="{0D108BD9-81ED-4DB2-BD59-A6C34878D82A}">
                    <a16:rowId xmlns:a16="http://schemas.microsoft.com/office/drawing/2014/main" val="10005"/>
                  </a:ext>
                </a:extLst>
              </a:tr>
              <a:tr h="274320">
                <a:tc>
                  <a:txBody>
                    <a:bodyPr/>
                    <a:lstStyle/>
                    <a:p>
                      <a:r>
                        <a:rPr lang="en-US" sz="1400" dirty="0" smtClean="0">
                          <a:latin typeface="Calibri" panose="020F0502020204030204" pitchFamily="34" charset="0"/>
                        </a:rPr>
                        <a:t>Health and Counseling Fee</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$25</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$25</a:t>
                      </a:r>
                      <a:endParaRPr lang="en-US" sz="1400" dirty="0">
                        <a:latin typeface="Calibri" panose="020F0502020204030204" pitchFamily="34" charset="0"/>
                      </a:endParaRPr>
                    </a:p>
                  </a:txBody>
                  <a:tcPr/>
                </a:tc>
                <a:extLst>
                  <a:ext uri="{0D108BD9-81ED-4DB2-BD59-A6C34878D82A}">
                    <a16:rowId xmlns:a16="http://schemas.microsoft.com/office/drawing/2014/main" val="10006"/>
                  </a:ext>
                </a:extLst>
              </a:tr>
              <a:tr h="274320">
                <a:tc>
                  <a:txBody>
                    <a:bodyPr/>
                    <a:lstStyle/>
                    <a:p>
                      <a:r>
                        <a:rPr lang="en-US" sz="1400" dirty="0" smtClean="0">
                          <a:latin typeface="Calibri" panose="020F0502020204030204" pitchFamily="34" charset="0"/>
                        </a:rPr>
                        <a:t>Transportation Fee</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$25</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$25</a:t>
                      </a:r>
                      <a:endParaRPr lang="en-US" sz="1400" dirty="0">
                        <a:latin typeface="Calibri" panose="020F0502020204030204" pitchFamily="34" charset="0"/>
                      </a:endParaRPr>
                    </a:p>
                  </a:txBody>
                  <a:tcPr/>
                </a:tc>
                <a:extLst>
                  <a:ext uri="{0D108BD9-81ED-4DB2-BD59-A6C34878D82A}">
                    <a16:rowId xmlns:a16="http://schemas.microsoft.com/office/drawing/2014/main" val="10007"/>
                  </a:ext>
                </a:extLst>
              </a:tr>
              <a:tr h="274320">
                <a:tc>
                  <a:txBody>
                    <a:bodyPr/>
                    <a:lstStyle/>
                    <a:p>
                      <a:r>
                        <a:rPr lang="en-US" sz="1400" dirty="0" smtClean="0">
                          <a:latin typeface="Calibri" panose="020F0502020204030204" pitchFamily="34" charset="0"/>
                        </a:rPr>
                        <a:t>Employment Fee</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$25</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$25</a:t>
                      </a:r>
                      <a:endParaRPr lang="en-US" sz="1400" dirty="0">
                        <a:latin typeface="Calibri" panose="020F0502020204030204" pitchFamily="34" charset="0"/>
                      </a:endParaRPr>
                    </a:p>
                  </a:txBody>
                  <a:tcPr/>
                </a:tc>
                <a:extLst>
                  <a:ext uri="{0D108BD9-81ED-4DB2-BD59-A6C34878D82A}">
                    <a16:rowId xmlns:a16="http://schemas.microsoft.com/office/drawing/2014/main" val="10008"/>
                  </a:ext>
                </a:extLst>
              </a:tr>
              <a:tr h="274320">
                <a:tc>
                  <a:txBody>
                    <a:bodyPr/>
                    <a:lstStyle/>
                    <a:p>
                      <a:r>
                        <a:rPr lang="en-US" sz="1400" dirty="0" smtClean="0">
                          <a:latin typeface="Calibri" panose="020F0502020204030204" pitchFamily="34" charset="0"/>
                        </a:rPr>
                        <a:t>Library Fee</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$25</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$25</a:t>
                      </a:r>
                      <a:endParaRPr lang="en-US" sz="1400" dirty="0">
                        <a:latin typeface="Calibri" panose="020F0502020204030204" pitchFamily="34" charset="0"/>
                      </a:endParaRPr>
                    </a:p>
                  </a:txBody>
                  <a:tcPr/>
                </a:tc>
                <a:extLst>
                  <a:ext uri="{0D108BD9-81ED-4DB2-BD59-A6C34878D82A}">
                    <a16:rowId xmlns:a16="http://schemas.microsoft.com/office/drawing/2014/main" val="10009"/>
                  </a:ext>
                </a:extLst>
              </a:tr>
              <a:tr h="274320">
                <a:tc>
                  <a:txBody>
                    <a:bodyPr/>
                    <a:lstStyle/>
                    <a:p>
                      <a:r>
                        <a:rPr lang="en-US" sz="1400" dirty="0" smtClean="0">
                          <a:latin typeface="Calibri" panose="020F0502020204030204" pitchFamily="34" charset="0"/>
                        </a:rPr>
                        <a:t>Fitness Facility Fee</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$10</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$10</a:t>
                      </a:r>
                      <a:endParaRPr lang="en-US" sz="1400" dirty="0">
                        <a:latin typeface="Calibri" panose="020F0502020204030204" pitchFamily="34" charset="0"/>
                      </a:endParaRPr>
                    </a:p>
                  </a:txBody>
                  <a:tcPr/>
                </a:tc>
                <a:extLst>
                  <a:ext uri="{0D108BD9-81ED-4DB2-BD59-A6C34878D82A}">
                    <a16:rowId xmlns:a16="http://schemas.microsoft.com/office/drawing/2014/main" val="10010"/>
                  </a:ext>
                </a:extLst>
              </a:tr>
              <a:tr h="274320">
                <a:tc>
                  <a:txBody>
                    <a:bodyPr/>
                    <a:lstStyle/>
                    <a:p>
                      <a:r>
                        <a:rPr lang="en-US" sz="1400" b="1" dirty="0" smtClean="0">
                          <a:latin typeface="Calibri" panose="020F0502020204030204" pitchFamily="34" charset="0"/>
                        </a:rPr>
                        <a:t>Total Full-Time</a:t>
                      </a:r>
                      <a:r>
                        <a:rPr lang="en-US" sz="1400" b="1" baseline="0" dirty="0" smtClean="0">
                          <a:latin typeface="Calibri" panose="020F0502020204030204" pitchFamily="34" charset="0"/>
                        </a:rPr>
                        <a:t> G</a:t>
                      </a:r>
                      <a:r>
                        <a:rPr lang="en-US" sz="1400" b="1" dirty="0" smtClean="0">
                          <a:latin typeface="Calibri" panose="020F0502020204030204" pitchFamily="34" charset="0"/>
                        </a:rPr>
                        <a:t>raduate</a:t>
                      </a:r>
                      <a:r>
                        <a:rPr lang="en-US" sz="1400" b="1" baseline="0" dirty="0" smtClean="0">
                          <a:latin typeface="Calibri" panose="020F0502020204030204" pitchFamily="34" charset="0"/>
                        </a:rPr>
                        <a:t> Tuition and Fees</a:t>
                      </a:r>
                      <a:endParaRPr lang="en-US" sz="1400" b="1" dirty="0">
                        <a:latin typeface="Calibri" panose="020F0502020204030204" pitchFamily="34" charset="0"/>
                      </a:endParaRPr>
                    </a:p>
                  </a:txBody>
                  <a:tcPr/>
                </a:tc>
                <a:tc>
                  <a:txBody>
                    <a:bodyPr/>
                    <a:lstStyle/>
                    <a:p>
                      <a:pPr algn="r"/>
                      <a:r>
                        <a:rPr lang="en-US" sz="1400" b="1" dirty="0" smtClean="0">
                          <a:latin typeface="Calibri" panose="020F0502020204030204" pitchFamily="34" charset="0"/>
                        </a:rPr>
                        <a:t>$6,400</a:t>
                      </a:r>
                      <a:endParaRPr lang="en-US" sz="1400" b="1" dirty="0">
                        <a:latin typeface="Calibri" panose="020F0502020204030204" pitchFamily="34" charset="0"/>
                      </a:endParaRPr>
                    </a:p>
                  </a:txBody>
                  <a:tcPr/>
                </a:tc>
                <a:tc>
                  <a:txBody>
                    <a:bodyPr/>
                    <a:lstStyle/>
                    <a:p>
                      <a:pPr algn="r"/>
                      <a:r>
                        <a:rPr lang="en-US" sz="1400" b="1" dirty="0" smtClean="0">
                          <a:latin typeface="Calibri" panose="020F0502020204030204" pitchFamily="34" charset="0"/>
                        </a:rPr>
                        <a:t>$11,750</a:t>
                      </a:r>
                      <a:endParaRPr lang="en-US" sz="1400" b="1" dirty="0">
                        <a:latin typeface="Calibri" panose="020F0502020204030204" pitchFamily="34" charset="0"/>
                      </a:endParaRP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909479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8" name="Rectangle 7"/>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lstStyle/>
          <a:p>
            <a:r>
              <a:rPr lang="en-US" dirty="0" smtClean="0"/>
              <a:t>Scholarships &amp; Grants</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32</a:t>
            </a:fld>
            <a:endParaRPr lang="en-US" dirty="0">
              <a:solidFill>
                <a:schemeClr val="bg1"/>
              </a:solidFill>
            </a:endParaRPr>
          </a:p>
        </p:txBody>
      </p:sp>
      <p:sp>
        <p:nvSpPr>
          <p:cNvPr id="9" name="TextBox 8"/>
          <p:cNvSpPr txBox="1"/>
          <p:nvPr/>
        </p:nvSpPr>
        <p:spPr>
          <a:xfrm>
            <a:off x="2324100" y="1206479"/>
            <a:ext cx="4495800" cy="646331"/>
          </a:xfrm>
          <a:prstGeom prst="rect">
            <a:avLst/>
          </a:prstGeom>
          <a:noFill/>
        </p:spPr>
        <p:txBody>
          <a:bodyPr wrap="square" rtlCol="0">
            <a:spAutoFit/>
          </a:bodyPr>
          <a:lstStyle/>
          <a:p>
            <a:pPr algn="ctr"/>
            <a:r>
              <a:rPr lang="en-US" dirty="0" smtClean="0">
                <a:solidFill>
                  <a:prstClr val="black"/>
                </a:solidFill>
                <a:latin typeface="Calibri" panose="020F0502020204030204" pitchFamily="34" charset="0"/>
              </a:rPr>
              <a:t>2017-2018</a:t>
            </a:r>
          </a:p>
          <a:p>
            <a:pPr algn="ctr"/>
            <a:r>
              <a:rPr lang="en-US" dirty="0" smtClean="0">
                <a:solidFill>
                  <a:prstClr val="black"/>
                </a:solidFill>
                <a:latin typeface="Calibri" panose="020F0502020204030204" pitchFamily="34" charset="0"/>
              </a:rPr>
              <a:t>Undergraduate</a:t>
            </a:r>
            <a:endParaRPr lang="en-US" dirty="0">
              <a:solidFill>
                <a:prstClr val="black"/>
              </a:solidFill>
              <a:latin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56536713"/>
              </p:ext>
            </p:extLst>
          </p:nvPr>
        </p:nvGraphicFramePr>
        <p:xfrm>
          <a:off x="1471329" y="2161590"/>
          <a:ext cx="6201342" cy="3085432"/>
        </p:xfrm>
        <a:graphic>
          <a:graphicData uri="http://schemas.openxmlformats.org/drawingml/2006/table">
            <a:tbl>
              <a:tblPr/>
              <a:tblGrid>
                <a:gridCol w="3325553">
                  <a:extLst>
                    <a:ext uri="{9D8B030D-6E8A-4147-A177-3AD203B41FA5}">
                      <a16:colId xmlns:a16="http://schemas.microsoft.com/office/drawing/2014/main" val="20000"/>
                    </a:ext>
                  </a:extLst>
                </a:gridCol>
                <a:gridCol w="1317008">
                  <a:extLst>
                    <a:ext uri="{9D8B030D-6E8A-4147-A177-3AD203B41FA5}">
                      <a16:colId xmlns:a16="http://schemas.microsoft.com/office/drawing/2014/main" val="20001"/>
                    </a:ext>
                  </a:extLst>
                </a:gridCol>
                <a:gridCol w="1558781">
                  <a:extLst>
                    <a:ext uri="{9D8B030D-6E8A-4147-A177-3AD203B41FA5}">
                      <a16:colId xmlns:a16="http://schemas.microsoft.com/office/drawing/2014/main" val="20002"/>
                    </a:ext>
                  </a:extLst>
                </a:gridCol>
              </a:tblGrid>
              <a:tr h="228148">
                <a:tc>
                  <a:txBody>
                    <a:bodyPr/>
                    <a:lstStyle/>
                    <a:p>
                      <a:pPr algn="l" fontAlgn="b"/>
                      <a:r>
                        <a:rPr lang="en-US" sz="1100" b="1" i="0" u="none" strike="noStrike" dirty="0">
                          <a:solidFill>
                            <a:srgbClr val="000000"/>
                          </a:solidFill>
                          <a:effectLst/>
                          <a:latin typeface="Calibri" panose="020F0502020204030204" pitchFamily="34" charset="0"/>
                        </a:rPr>
                        <a:t>Federal</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fontAlgn="b"/>
                      <a:r>
                        <a:rPr lang="en-US" sz="1100" b="1" i="0" u="none" strike="noStrike" dirty="0">
                          <a:solidFill>
                            <a:srgbClr val="000000"/>
                          </a:solidFill>
                          <a:effectLst/>
                          <a:latin typeface="Calibri" panose="020F0502020204030204" pitchFamily="34" charset="0"/>
                        </a:rPr>
                        <a:t>Students</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fontAlgn="b"/>
                      <a:r>
                        <a:rPr lang="en-US" sz="1100" b="1" i="0" u="none" strike="noStrike" dirty="0">
                          <a:solidFill>
                            <a:srgbClr val="000000"/>
                          </a:solidFill>
                          <a:effectLst/>
                          <a:latin typeface="Calibri" panose="020F0502020204030204" pitchFamily="34" charset="0"/>
                        </a:rPr>
                        <a:t>Dollars</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00"/>
                  </a:ext>
                </a:extLst>
              </a:tr>
              <a:tr h="217284">
                <a:tc>
                  <a:txBody>
                    <a:bodyPr/>
                    <a:lstStyle/>
                    <a:p>
                      <a:pPr algn="l" fontAlgn="b"/>
                      <a:r>
                        <a:rPr lang="en-US" sz="1100" b="0" i="0" u="none" strike="noStrike" dirty="0">
                          <a:solidFill>
                            <a:srgbClr val="000000"/>
                          </a:solidFill>
                          <a:effectLst/>
                          <a:latin typeface="Calibri" panose="020F0502020204030204" pitchFamily="34" charset="0"/>
                        </a:rPr>
                        <a:t>Pell Grant</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1,378</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$6,213,841</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17284">
                <a:tc>
                  <a:txBody>
                    <a:bodyPr/>
                    <a:lstStyle/>
                    <a:p>
                      <a:pPr algn="l" fontAlgn="b"/>
                      <a:r>
                        <a:rPr lang="en-US" sz="1100" b="0" i="0" u="none" strike="noStrike" dirty="0" smtClean="0">
                          <a:solidFill>
                            <a:srgbClr val="000000"/>
                          </a:solidFill>
                          <a:effectLst/>
                          <a:latin typeface="Calibri" panose="020F0502020204030204" pitchFamily="34" charset="0"/>
                        </a:rPr>
                        <a:t>SEOG </a:t>
                      </a:r>
                      <a:r>
                        <a:rPr lang="en-US" sz="1100" b="0" i="0" u="none" strike="noStrike" dirty="0">
                          <a:solidFill>
                            <a:srgbClr val="000000"/>
                          </a:solidFill>
                          <a:effectLst/>
                          <a:latin typeface="Calibri" panose="020F0502020204030204" pitchFamily="34" charset="0"/>
                        </a:rPr>
                        <a:t>Grant</a:t>
                      </a:r>
                    </a:p>
                  </a:txBody>
                  <a:tcPr marL="9525" marR="9525" marT="952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panose="020F0502020204030204" pitchFamily="34" charset="0"/>
                        </a:rPr>
                        <a:t>83</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panose="020F0502020204030204" pitchFamily="34" charset="0"/>
                        </a:rPr>
                        <a:t>$95,614</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8148">
                <a:tc>
                  <a:txBody>
                    <a:bodyPr/>
                    <a:lstStyle/>
                    <a:p>
                      <a:pPr algn="l" fontAlgn="b"/>
                      <a:r>
                        <a:rPr lang="en-US" sz="11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smtClean="0">
                          <a:solidFill>
                            <a:srgbClr val="000000"/>
                          </a:solidFill>
                          <a:effectLst/>
                          <a:latin typeface="Calibri" panose="020F0502020204030204" pitchFamily="34" charset="0"/>
                        </a:rPr>
                        <a:t>1,461</a:t>
                      </a:r>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 </a:t>
                      </a:r>
                      <a:r>
                        <a:rPr lang="en-US" sz="1100" b="1" i="0" u="none" strike="noStrike" dirty="0" smtClean="0">
                          <a:solidFill>
                            <a:srgbClr val="000000"/>
                          </a:solidFill>
                          <a:effectLst/>
                          <a:latin typeface="Calibri" panose="020F0502020204030204" pitchFamily="34" charset="0"/>
                        </a:rPr>
                        <a:t>$6,309,455</a:t>
                      </a:r>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7284">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28148">
                <a:tc>
                  <a:txBody>
                    <a:bodyPr/>
                    <a:lstStyle/>
                    <a:p>
                      <a:pPr algn="l" fontAlgn="b"/>
                      <a:r>
                        <a:rPr lang="en-US" sz="1100" b="1" i="0" u="none" strike="noStrike" dirty="0">
                          <a:solidFill>
                            <a:srgbClr val="000000"/>
                          </a:solidFill>
                          <a:effectLst/>
                          <a:latin typeface="Calibri" panose="020F0502020204030204" pitchFamily="34" charset="0"/>
                        </a:rPr>
                        <a:t>State</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fontAlgn="b"/>
                      <a:r>
                        <a:rPr lang="en-US" sz="1100" b="1" i="0" u="none" strike="noStrike" dirty="0">
                          <a:solidFill>
                            <a:srgbClr val="000000"/>
                          </a:solidFill>
                          <a:effectLst/>
                          <a:latin typeface="Calibri" panose="020F0502020204030204" pitchFamily="34" charset="0"/>
                        </a:rPr>
                        <a:t>Students</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fontAlgn="b"/>
                      <a:r>
                        <a:rPr lang="en-US" sz="1100" b="1" i="0" u="none" strike="noStrike" dirty="0">
                          <a:solidFill>
                            <a:srgbClr val="000000"/>
                          </a:solidFill>
                          <a:effectLst/>
                          <a:latin typeface="Calibri" panose="020F0502020204030204" pitchFamily="34" charset="0"/>
                        </a:rPr>
                        <a:t>Dollars</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05"/>
                  </a:ext>
                </a:extLst>
              </a:tr>
              <a:tr h="217284">
                <a:tc>
                  <a:txBody>
                    <a:bodyPr/>
                    <a:lstStyle/>
                    <a:p>
                      <a:pPr algn="l" fontAlgn="b"/>
                      <a:r>
                        <a:rPr lang="en-US" sz="1100" b="0" i="0" u="none" strike="noStrike" dirty="0">
                          <a:solidFill>
                            <a:srgbClr val="000000"/>
                          </a:solidFill>
                          <a:effectLst/>
                          <a:latin typeface="Calibri" panose="020F0502020204030204" pitchFamily="34" charset="0"/>
                        </a:rPr>
                        <a:t>LIFE Scholarship</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970</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$4,634,000</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217284">
                <a:tc>
                  <a:txBody>
                    <a:bodyPr/>
                    <a:lstStyle/>
                    <a:p>
                      <a:pPr algn="l" fontAlgn="b"/>
                      <a:r>
                        <a:rPr lang="en-US" sz="1100" b="0" i="0" u="none" strike="noStrike" dirty="0">
                          <a:solidFill>
                            <a:srgbClr val="000000"/>
                          </a:solidFill>
                          <a:effectLst/>
                          <a:latin typeface="Calibri" panose="020F0502020204030204" pitchFamily="34" charset="0"/>
                        </a:rPr>
                        <a:t>LIFE Scholarship Enhancement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162</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$395,000</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17284">
                <a:tc>
                  <a:txBody>
                    <a:bodyPr/>
                    <a:lstStyle/>
                    <a:p>
                      <a:pPr algn="l" fontAlgn="b"/>
                      <a:r>
                        <a:rPr lang="en-US" sz="1100" b="0" i="0" u="none" strike="noStrike" dirty="0">
                          <a:solidFill>
                            <a:srgbClr val="000000"/>
                          </a:solidFill>
                          <a:effectLst/>
                          <a:latin typeface="Calibri" panose="020F0502020204030204" pitchFamily="34" charset="0"/>
                        </a:rPr>
                        <a:t>Palmetto Fellows Scholarship</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69</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$492,400</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17284">
                <a:tc>
                  <a:txBody>
                    <a:bodyPr/>
                    <a:lstStyle/>
                    <a:p>
                      <a:pPr algn="l" fontAlgn="b"/>
                      <a:r>
                        <a:rPr lang="en-US" sz="1100" b="0" i="0" u="none" strike="noStrike" dirty="0">
                          <a:solidFill>
                            <a:srgbClr val="000000"/>
                          </a:solidFill>
                          <a:effectLst/>
                          <a:latin typeface="Calibri" panose="020F0502020204030204" pitchFamily="34" charset="0"/>
                        </a:rPr>
                        <a:t>Palmetto Fellows Scholarship Enhancement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28</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$67,500</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17284">
                <a:tc>
                  <a:txBody>
                    <a:bodyPr/>
                    <a:lstStyle/>
                    <a:p>
                      <a:pPr algn="l" fontAlgn="b"/>
                      <a:r>
                        <a:rPr lang="en-US" sz="1100" b="0" i="0" u="none" strike="noStrike" dirty="0">
                          <a:solidFill>
                            <a:srgbClr val="000000"/>
                          </a:solidFill>
                          <a:effectLst/>
                          <a:latin typeface="Calibri" panose="020F0502020204030204" pitchFamily="34" charset="0"/>
                        </a:rPr>
                        <a:t>HOPE Scholarship</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281</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$697,200</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17284">
                <a:tc>
                  <a:txBody>
                    <a:bodyPr/>
                    <a:lstStyle/>
                    <a:p>
                      <a:pPr algn="l" fontAlgn="b"/>
                      <a:r>
                        <a:rPr lang="en-US" sz="1100" b="0" i="0" u="none" strike="noStrike" dirty="0">
                          <a:solidFill>
                            <a:srgbClr val="000000"/>
                          </a:solidFill>
                          <a:effectLst/>
                          <a:latin typeface="Calibri" panose="020F0502020204030204" pitchFamily="34" charset="0"/>
                        </a:rPr>
                        <a:t>SC Need Based Grant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458</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$837,492</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17284">
                <a:tc>
                  <a:txBody>
                    <a:bodyPr/>
                    <a:lstStyle/>
                    <a:p>
                      <a:pPr algn="l" fontAlgn="b"/>
                      <a:r>
                        <a:rPr lang="en-US" sz="1100" b="0" i="0" u="none" strike="noStrike" dirty="0">
                          <a:solidFill>
                            <a:srgbClr val="000000"/>
                          </a:solidFill>
                          <a:effectLst/>
                          <a:latin typeface="Calibri" panose="020F0502020204030204" pitchFamily="34" charset="0"/>
                        </a:rPr>
                        <a:t>National Guard Grant</a:t>
                      </a:r>
                    </a:p>
                  </a:txBody>
                  <a:tcPr marL="9525" marR="9525" marT="952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panose="020F0502020204030204" pitchFamily="34" charset="0"/>
                        </a:rPr>
                        <a:t>17</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panose="020F0502020204030204" pitchFamily="34" charset="0"/>
                        </a:rPr>
                        <a:t>$64,125</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8148">
                <a:tc>
                  <a:txBody>
                    <a:bodyPr/>
                    <a:lstStyle/>
                    <a:p>
                      <a:pPr algn="l" fontAlgn="b"/>
                      <a:r>
                        <a:rPr lang="en-US" sz="11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smtClean="0">
                          <a:solidFill>
                            <a:srgbClr val="000000"/>
                          </a:solidFill>
                          <a:effectLst/>
                          <a:latin typeface="Calibri" panose="020F0502020204030204" pitchFamily="34" charset="0"/>
                        </a:rPr>
                        <a:t>1,985</a:t>
                      </a:r>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smtClean="0">
                          <a:solidFill>
                            <a:srgbClr val="000000"/>
                          </a:solidFill>
                          <a:effectLst/>
                          <a:latin typeface="Calibri" panose="020F0502020204030204" pitchFamily="34" charset="0"/>
                        </a:rPr>
                        <a:t>$7,187,717</a:t>
                      </a:r>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60248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7" name="Rectangle 6"/>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lstStyle/>
          <a:p>
            <a:r>
              <a:rPr lang="en-US" dirty="0" smtClean="0"/>
              <a:t>Outstanding Debt	</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33</a:t>
            </a:fld>
            <a:endParaRPr lang="en-US"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338379811"/>
              </p:ext>
            </p:extLst>
          </p:nvPr>
        </p:nvGraphicFramePr>
        <p:xfrm>
          <a:off x="457200" y="1752600"/>
          <a:ext cx="8229599" cy="3529694"/>
        </p:xfrm>
        <a:graphic>
          <a:graphicData uri="http://schemas.openxmlformats.org/drawingml/2006/table">
            <a:tbl>
              <a:tblPr/>
              <a:tblGrid>
                <a:gridCol w="1512776">
                  <a:extLst>
                    <a:ext uri="{9D8B030D-6E8A-4147-A177-3AD203B41FA5}">
                      <a16:colId xmlns:a16="http://schemas.microsoft.com/office/drawing/2014/main" val="20000"/>
                    </a:ext>
                  </a:extLst>
                </a:gridCol>
                <a:gridCol w="586231">
                  <a:extLst>
                    <a:ext uri="{9D8B030D-6E8A-4147-A177-3AD203B41FA5}">
                      <a16:colId xmlns:a16="http://schemas.microsoft.com/office/drawing/2014/main" val="20001"/>
                    </a:ext>
                  </a:extLst>
                </a:gridCol>
                <a:gridCol w="596168">
                  <a:extLst>
                    <a:ext uri="{9D8B030D-6E8A-4147-A177-3AD203B41FA5}">
                      <a16:colId xmlns:a16="http://schemas.microsoft.com/office/drawing/2014/main" val="20002"/>
                    </a:ext>
                  </a:extLst>
                </a:gridCol>
                <a:gridCol w="141590">
                  <a:extLst>
                    <a:ext uri="{9D8B030D-6E8A-4147-A177-3AD203B41FA5}">
                      <a16:colId xmlns:a16="http://schemas.microsoft.com/office/drawing/2014/main" val="20003"/>
                    </a:ext>
                  </a:extLst>
                </a:gridCol>
                <a:gridCol w="655784">
                  <a:extLst>
                    <a:ext uri="{9D8B030D-6E8A-4147-A177-3AD203B41FA5}">
                      <a16:colId xmlns:a16="http://schemas.microsoft.com/office/drawing/2014/main" val="20004"/>
                    </a:ext>
                  </a:extLst>
                </a:gridCol>
                <a:gridCol w="141590">
                  <a:extLst>
                    <a:ext uri="{9D8B030D-6E8A-4147-A177-3AD203B41FA5}">
                      <a16:colId xmlns:a16="http://schemas.microsoft.com/office/drawing/2014/main" val="20005"/>
                    </a:ext>
                  </a:extLst>
                </a:gridCol>
                <a:gridCol w="854507">
                  <a:extLst>
                    <a:ext uri="{9D8B030D-6E8A-4147-A177-3AD203B41FA5}">
                      <a16:colId xmlns:a16="http://schemas.microsoft.com/office/drawing/2014/main" val="20006"/>
                    </a:ext>
                  </a:extLst>
                </a:gridCol>
                <a:gridCol w="854507">
                  <a:extLst>
                    <a:ext uri="{9D8B030D-6E8A-4147-A177-3AD203B41FA5}">
                      <a16:colId xmlns:a16="http://schemas.microsoft.com/office/drawing/2014/main" val="20007"/>
                    </a:ext>
                  </a:extLst>
                </a:gridCol>
                <a:gridCol w="854507">
                  <a:extLst>
                    <a:ext uri="{9D8B030D-6E8A-4147-A177-3AD203B41FA5}">
                      <a16:colId xmlns:a16="http://schemas.microsoft.com/office/drawing/2014/main" val="20008"/>
                    </a:ext>
                  </a:extLst>
                </a:gridCol>
                <a:gridCol w="141590">
                  <a:extLst>
                    <a:ext uri="{9D8B030D-6E8A-4147-A177-3AD203B41FA5}">
                      <a16:colId xmlns:a16="http://schemas.microsoft.com/office/drawing/2014/main" val="20009"/>
                    </a:ext>
                  </a:extLst>
                </a:gridCol>
                <a:gridCol w="784954">
                  <a:extLst>
                    <a:ext uri="{9D8B030D-6E8A-4147-A177-3AD203B41FA5}">
                      <a16:colId xmlns:a16="http://schemas.microsoft.com/office/drawing/2014/main" val="20010"/>
                    </a:ext>
                  </a:extLst>
                </a:gridCol>
                <a:gridCol w="141590">
                  <a:extLst>
                    <a:ext uri="{9D8B030D-6E8A-4147-A177-3AD203B41FA5}">
                      <a16:colId xmlns:a16="http://schemas.microsoft.com/office/drawing/2014/main" val="20011"/>
                    </a:ext>
                  </a:extLst>
                </a:gridCol>
                <a:gridCol w="963805">
                  <a:extLst>
                    <a:ext uri="{9D8B030D-6E8A-4147-A177-3AD203B41FA5}">
                      <a16:colId xmlns:a16="http://schemas.microsoft.com/office/drawing/2014/main" val="20012"/>
                    </a:ext>
                  </a:extLst>
                </a:gridCol>
              </a:tblGrid>
              <a:tr h="261218">
                <a:tc gridSpan="13">
                  <a:txBody>
                    <a:bodyPr/>
                    <a:lstStyle/>
                    <a:p>
                      <a:pPr algn="ctr" fontAlgn="b"/>
                      <a:r>
                        <a:rPr lang="en-US" sz="1600" b="1" i="0" u="none" strike="noStrike" dirty="0">
                          <a:effectLst/>
                          <a:latin typeface="Arial" panose="020B0604020202020204" pitchFamily="34" charset="0"/>
                        </a:rPr>
                        <a:t>LANDER UNIVERSITY</a:t>
                      </a:r>
                    </a:p>
                  </a:txBody>
                  <a:tcPr marL="7463" marR="7463" marT="746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1218">
                <a:tc gridSpan="13">
                  <a:txBody>
                    <a:bodyPr/>
                    <a:lstStyle/>
                    <a:p>
                      <a:pPr algn="ctr" fontAlgn="b"/>
                      <a:r>
                        <a:rPr lang="en-US" sz="1600" b="1" i="0" u="none" strike="noStrike" dirty="0">
                          <a:effectLst/>
                          <a:latin typeface="Arial" panose="020B0604020202020204" pitchFamily="34" charset="0"/>
                        </a:rPr>
                        <a:t>ANNUAL DEBT SERVICE PAYMENTS</a:t>
                      </a:r>
                    </a:p>
                  </a:txBody>
                  <a:tcPr marL="7463" marR="7463" marT="746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61218">
                <a:tc gridSpan="13">
                  <a:txBody>
                    <a:bodyPr/>
                    <a:lstStyle/>
                    <a:p>
                      <a:pPr algn="ctr" fontAlgn="b"/>
                      <a:r>
                        <a:rPr lang="en-US" sz="1600" b="1" i="0" u="none" strike="noStrike" dirty="0">
                          <a:effectLst/>
                          <a:latin typeface="Arial" panose="020B0604020202020204" pitchFamily="34" charset="0"/>
                        </a:rPr>
                        <a:t>FY 2018-2019</a:t>
                      </a:r>
                    </a:p>
                  </a:txBody>
                  <a:tcPr marL="7463" marR="7463" marT="746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26877">
                <a:tc>
                  <a:txBody>
                    <a:bodyPr/>
                    <a:lstStyle/>
                    <a:p>
                      <a:pPr algn="l" fontAlgn="b"/>
                      <a:endParaRPr lang="en-US" sz="8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l" fontAlgn="b"/>
                      <a:endParaRPr lang="en-US" sz="8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l" fontAlgn="b"/>
                      <a:endParaRPr lang="en-US" sz="8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l" fontAlgn="b"/>
                      <a:endParaRPr lang="en-US" sz="8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l" fontAlgn="b"/>
                      <a:endParaRPr lang="en-US" sz="8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l" fontAlgn="b"/>
                      <a:endParaRPr lang="en-US" sz="8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l" fontAlgn="b"/>
                      <a:endParaRPr lang="en-US" sz="8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l" fontAlgn="b"/>
                      <a:endParaRPr lang="en-US" sz="8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l" fontAlgn="b"/>
                      <a:endParaRPr lang="en-US" sz="8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l" fontAlgn="b"/>
                      <a:endParaRPr lang="en-US" sz="8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8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l" fontAlgn="b"/>
                      <a:endParaRPr lang="en-US" sz="8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l" fontAlgn="b"/>
                      <a:endParaRPr lang="en-US" sz="800" b="0" i="0" u="none" strike="noStrike" dirty="0">
                        <a:effectLst/>
                        <a:latin typeface="Arial" panose="020B0604020202020204" pitchFamily="34" charset="0"/>
                      </a:endParaRPr>
                    </a:p>
                  </a:txBody>
                  <a:tcPr marL="7463" marR="7463" marT="7463" marB="0" anchor="b">
                    <a:lnL>
                      <a:noFill/>
                    </a:lnL>
                    <a:lnR>
                      <a:noFill/>
                    </a:lnR>
                    <a:lnT>
                      <a:noFill/>
                    </a:lnT>
                    <a:lnB>
                      <a:noFill/>
                    </a:lnB>
                  </a:tcPr>
                </a:tc>
                <a:extLst>
                  <a:ext uri="{0D108BD9-81ED-4DB2-BD59-A6C34878D82A}">
                    <a16:rowId xmlns:a16="http://schemas.microsoft.com/office/drawing/2014/main" val="10003"/>
                  </a:ext>
                </a:extLst>
              </a:tr>
              <a:tr h="150760">
                <a:tc gridSpan="13">
                  <a:txBody>
                    <a:bodyPr/>
                    <a:lstStyle/>
                    <a:p>
                      <a:pPr algn="ctr" fontAlgn="b"/>
                      <a:r>
                        <a:rPr lang="en-US" sz="900" b="0" i="0" u="none" strike="noStrike" dirty="0">
                          <a:effectLst/>
                          <a:latin typeface="Arial" panose="020B0604020202020204" pitchFamily="34" charset="0"/>
                        </a:rPr>
                        <a:t>Revenue/Auxiliary Bonds</a:t>
                      </a: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62728">
                <a:tc>
                  <a:txBody>
                    <a:bodyPr/>
                    <a:lstStyle/>
                    <a:p>
                      <a:pPr algn="ctr" fontAlgn="b"/>
                      <a:r>
                        <a:rPr lang="en-US" sz="900" b="0" i="0" u="none" strike="noStrike" dirty="0">
                          <a:effectLst/>
                          <a:latin typeface="Arial" panose="020B0604020202020204" pitchFamily="34" charset="0"/>
                        </a:rPr>
                        <a:t>Type of Bond</a:t>
                      </a:r>
                    </a:p>
                  </a:txBody>
                  <a:tcPr marL="7463" marR="7463" marT="746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Debt Incurred</a:t>
                      </a:r>
                    </a:p>
                  </a:txBody>
                  <a:tcPr marL="7463" marR="7463" marT="74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Maturity Date</a:t>
                      </a:r>
                    </a:p>
                  </a:txBody>
                  <a:tcPr marL="7463" marR="7463" marT="74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Payment Date</a:t>
                      </a:r>
                    </a:p>
                  </a:txBody>
                  <a:tcPr marL="7463" marR="7463" marT="74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FY19 Principal  Payment</a:t>
                      </a:r>
                    </a:p>
                  </a:txBody>
                  <a:tcPr marL="7463" marR="7463" marT="74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FY19 Interest Payments</a:t>
                      </a:r>
                    </a:p>
                  </a:txBody>
                  <a:tcPr marL="7463" marR="7463" marT="74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Annual Debt Service</a:t>
                      </a:r>
                    </a:p>
                  </a:txBody>
                  <a:tcPr marL="7463" marR="7463" marT="74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Original Principal Amount</a:t>
                      </a:r>
                    </a:p>
                  </a:txBody>
                  <a:tcPr marL="7463" marR="7463" marT="74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Principal Due After FY19 Payments</a:t>
                      </a:r>
                    </a:p>
                  </a:txBody>
                  <a:tcPr marL="7463" marR="7463" marT="74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0760">
                <a:tc>
                  <a:txBody>
                    <a:bodyPr/>
                    <a:lstStyle/>
                    <a:p>
                      <a:pPr algn="l" fontAlgn="b"/>
                      <a:r>
                        <a:rPr lang="en-US" sz="900" b="0" i="0" u="none" strike="noStrike" dirty="0">
                          <a:effectLst/>
                          <a:latin typeface="Arial" panose="020B0604020202020204" pitchFamily="34" charset="0"/>
                        </a:rPr>
                        <a:t> </a:t>
                      </a:r>
                    </a:p>
                  </a:txBody>
                  <a:tcPr marL="7463" marR="7463" marT="746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Arial" panose="020B0604020202020204" pitchFamily="34" charset="0"/>
                      </a:endParaRPr>
                    </a:p>
                  </a:txBody>
                  <a:tcPr marL="7463" marR="7463" marT="74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150760">
                <a:tc>
                  <a:txBody>
                    <a:bodyPr/>
                    <a:lstStyle/>
                    <a:p>
                      <a:pPr algn="l" fontAlgn="b"/>
                      <a:r>
                        <a:rPr lang="en-US" sz="900" b="0" i="0" u="none" strike="noStrike" dirty="0">
                          <a:effectLst/>
                          <a:latin typeface="Arial" panose="020B0604020202020204" pitchFamily="34" charset="0"/>
                        </a:rPr>
                        <a:t> </a:t>
                      </a:r>
                    </a:p>
                  </a:txBody>
                  <a:tcPr marL="7463" marR="7463" marT="746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50760">
                <a:tc>
                  <a:txBody>
                    <a:bodyPr/>
                    <a:lstStyle/>
                    <a:p>
                      <a:pPr algn="l" fontAlgn="b"/>
                      <a:r>
                        <a:rPr lang="en-US" sz="900" b="0" i="0" u="none" strike="noStrike" dirty="0">
                          <a:effectLst/>
                          <a:latin typeface="Arial" panose="020B0604020202020204" pitchFamily="34" charset="0"/>
                        </a:rPr>
                        <a:t>Series 2013B</a:t>
                      </a:r>
                    </a:p>
                  </a:txBody>
                  <a:tcPr marL="7463" marR="7463" marT="746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dirty="0">
                          <a:effectLst/>
                          <a:latin typeface="Arial" panose="020B0604020202020204" pitchFamily="34" charset="0"/>
                        </a:rPr>
                        <a:t>12/1/2013</a:t>
                      </a:r>
                    </a:p>
                  </a:txBody>
                  <a:tcPr marL="7463" marR="7463" marT="7463"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6/30/2029</a:t>
                      </a: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10/1/2018</a:t>
                      </a: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           460,000 </a:t>
                      </a:r>
                    </a:p>
                  </a:txBody>
                  <a:tcPr marL="7463" marR="7463" marT="7463"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           249,725 </a:t>
                      </a:r>
                    </a:p>
                  </a:txBody>
                  <a:tcPr marL="7463" marR="7463" marT="7463"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           709,725 </a:t>
                      </a: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50760">
                <a:tc>
                  <a:txBody>
                    <a:bodyPr/>
                    <a:lstStyle/>
                    <a:p>
                      <a:pPr algn="l" fontAlgn="b"/>
                      <a:r>
                        <a:rPr lang="en-US" sz="900" b="0" i="0" u="none" strike="noStrike" dirty="0">
                          <a:effectLst/>
                          <a:latin typeface="Arial" panose="020B0604020202020204" pitchFamily="34" charset="0"/>
                        </a:rPr>
                        <a:t>     (State Institution Bond)</a:t>
                      </a:r>
                    </a:p>
                  </a:txBody>
                  <a:tcPr marL="7463" marR="7463" marT="746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4/1/2018</a:t>
                      </a: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                      -   </a:t>
                      </a: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240,525 </a:t>
                      </a: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240,525 </a:t>
                      </a: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4194">
                <a:tc>
                  <a:txBody>
                    <a:bodyPr/>
                    <a:lstStyle/>
                    <a:p>
                      <a:pPr algn="l" fontAlgn="b"/>
                      <a:r>
                        <a:rPr lang="en-US" sz="900" b="0" i="0" u="none" strike="noStrike" dirty="0">
                          <a:effectLst/>
                          <a:latin typeface="Arial" panose="020B0604020202020204" pitchFamily="34" charset="0"/>
                        </a:rPr>
                        <a:t>     (New Residence Hall)</a:t>
                      </a:r>
                    </a:p>
                  </a:txBody>
                  <a:tcPr marL="7463" marR="7463" marT="746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           460,000 </a:t>
                      </a:r>
                    </a:p>
                  </a:txBody>
                  <a:tcPr marL="7463" marR="7463" marT="746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490,250 </a:t>
                      </a:r>
                    </a:p>
                  </a:txBody>
                  <a:tcPr marL="7463" marR="7463" marT="746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950,250 </a:t>
                      </a:r>
                    </a:p>
                  </a:txBody>
                  <a:tcPr marL="7463" marR="7463" marT="746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900" b="1" i="0" u="none" strike="noStrike" dirty="0">
                          <a:effectLst/>
                          <a:latin typeface="Calibri" panose="020F0502020204030204" pitchFamily="34" charset="0"/>
                        </a:rPr>
                        <a:t> </a:t>
                      </a:r>
                    </a:p>
                  </a:txBody>
                  <a:tcPr marL="7463" marR="7463" marT="746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14,125,000 </a:t>
                      </a:r>
                    </a:p>
                  </a:txBody>
                  <a:tcPr marL="7463" marR="7463" marT="746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11,975,000 </a:t>
                      </a:r>
                    </a:p>
                  </a:txBody>
                  <a:tcPr marL="7463" marR="7463" marT="74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56731">
                <a:tc>
                  <a:txBody>
                    <a:bodyPr/>
                    <a:lstStyle/>
                    <a:p>
                      <a:pPr algn="l" fontAlgn="b"/>
                      <a:r>
                        <a:rPr lang="en-US" sz="900" b="0" i="0" u="none" strike="noStrike" dirty="0">
                          <a:effectLst/>
                          <a:latin typeface="Arial" panose="020B0604020202020204" pitchFamily="34" charset="0"/>
                        </a:rPr>
                        <a:t> </a:t>
                      </a:r>
                    </a:p>
                  </a:txBody>
                  <a:tcPr marL="7463" marR="7463" marT="746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1"/>
                  </a:ext>
                </a:extLst>
              </a:tr>
              <a:tr h="150760">
                <a:tc>
                  <a:txBody>
                    <a:bodyPr/>
                    <a:lstStyle/>
                    <a:p>
                      <a:pPr algn="l" fontAlgn="b"/>
                      <a:r>
                        <a:rPr lang="en-US" sz="900" b="0" i="0" u="none" strike="noStrike" dirty="0">
                          <a:effectLst/>
                          <a:latin typeface="Arial" panose="020B0604020202020204" pitchFamily="34" charset="0"/>
                        </a:rPr>
                        <a:t>Series 2016G</a:t>
                      </a:r>
                    </a:p>
                  </a:txBody>
                  <a:tcPr marL="7463" marR="7463" marT="746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900" b="0" i="0" u="none" strike="noStrike" dirty="0">
                          <a:effectLst/>
                          <a:latin typeface="Arial" panose="020B0604020202020204" pitchFamily="34" charset="0"/>
                        </a:rPr>
                        <a:t>10/1/2016</a:t>
                      </a:r>
                    </a:p>
                  </a:txBody>
                  <a:tcPr marL="7463" marR="7463" marT="7463"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6/30/2026</a:t>
                      </a: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12/1/2018</a:t>
                      </a: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                      -   </a:t>
                      </a:r>
                    </a:p>
                  </a:txBody>
                  <a:tcPr marL="7463" marR="7463" marT="7463"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           146,950 </a:t>
                      </a:r>
                    </a:p>
                  </a:txBody>
                  <a:tcPr marL="7463" marR="7463" marT="7463"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           146,950 </a:t>
                      </a: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50760">
                <a:tc>
                  <a:txBody>
                    <a:bodyPr/>
                    <a:lstStyle/>
                    <a:p>
                      <a:pPr algn="l" fontAlgn="b"/>
                      <a:r>
                        <a:rPr lang="en-US" sz="900" b="0" i="0" u="none" strike="noStrike" dirty="0">
                          <a:effectLst/>
                          <a:latin typeface="Arial" panose="020B0604020202020204" pitchFamily="34" charset="0"/>
                        </a:rPr>
                        <a:t>     (State Institution Bond)</a:t>
                      </a:r>
                    </a:p>
                  </a:txBody>
                  <a:tcPr marL="7463" marR="7463" marT="746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6/1/2019</a:t>
                      </a: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           915,000 </a:t>
                      </a: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146,950 </a:t>
                      </a: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1,061,950 </a:t>
                      </a: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56731">
                <a:tc>
                  <a:txBody>
                    <a:bodyPr/>
                    <a:lstStyle/>
                    <a:p>
                      <a:pPr algn="l" fontAlgn="b"/>
                      <a:r>
                        <a:rPr lang="en-US" sz="900" b="0" i="0" u="none" strike="noStrike" dirty="0">
                          <a:effectLst/>
                          <a:latin typeface="Arial" panose="020B0604020202020204" pitchFamily="34" charset="0"/>
                        </a:rPr>
                        <a:t>     </a:t>
                      </a:r>
                      <a:r>
                        <a:rPr lang="en-US" sz="900" b="0" i="0" u="none" strike="noStrike" dirty="0" smtClean="0">
                          <a:effectLst/>
                          <a:latin typeface="Arial" panose="020B0604020202020204" pitchFamily="34" charset="0"/>
                        </a:rPr>
                        <a:t>(Refinance)</a:t>
                      </a:r>
                      <a:endParaRPr lang="en-US" sz="900" b="0" i="0" u="none" strike="noStrike" dirty="0">
                        <a:effectLst/>
                        <a:latin typeface="Arial" panose="020B0604020202020204" pitchFamily="34" charset="0"/>
                      </a:endParaRPr>
                    </a:p>
                  </a:txBody>
                  <a:tcPr marL="7463" marR="7463" marT="746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           915,000 </a:t>
                      </a:r>
                    </a:p>
                  </a:txBody>
                  <a:tcPr marL="7463" marR="7463" marT="746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293,900 </a:t>
                      </a:r>
                    </a:p>
                  </a:txBody>
                  <a:tcPr marL="7463" marR="7463" marT="746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1,208,900 </a:t>
                      </a:r>
                    </a:p>
                  </a:txBody>
                  <a:tcPr marL="7463" marR="7463" marT="746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8,550,000 </a:t>
                      </a:r>
                    </a:p>
                  </a:txBody>
                  <a:tcPr marL="7463" marR="7463" marT="746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6,150,000 </a:t>
                      </a:r>
                    </a:p>
                  </a:txBody>
                  <a:tcPr marL="7463" marR="7463" marT="74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56731">
                <a:tc>
                  <a:txBody>
                    <a:bodyPr/>
                    <a:lstStyle/>
                    <a:p>
                      <a:pPr algn="l" fontAlgn="b"/>
                      <a:r>
                        <a:rPr lang="en-US" sz="900" b="0" i="0" u="none" strike="noStrike" dirty="0" smtClean="0">
                          <a:effectLst/>
                          <a:latin typeface="Arial" panose="020B0604020202020204" pitchFamily="34" charset="0"/>
                        </a:rPr>
                        <a:t>     (Centennial</a:t>
                      </a:r>
                      <a:r>
                        <a:rPr lang="en-US" sz="900" b="0" i="0" u="none" strike="noStrike" baseline="0" dirty="0" smtClean="0">
                          <a:effectLst/>
                          <a:latin typeface="Arial" panose="020B0604020202020204" pitchFamily="34" charset="0"/>
                        </a:rPr>
                        <a:t> Hall)</a:t>
                      </a:r>
                      <a:endParaRPr lang="en-US" sz="900" b="0" i="0" u="none" strike="noStrike" dirty="0">
                        <a:effectLst/>
                        <a:latin typeface="Arial" panose="020B0604020202020204" pitchFamily="34" charset="0"/>
                      </a:endParaRPr>
                    </a:p>
                  </a:txBody>
                  <a:tcPr marL="7463" marR="7463" marT="746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56731">
                <a:tc>
                  <a:txBody>
                    <a:bodyPr/>
                    <a:lstStyle/>
                    <a:p>
                      <a:pPr algn="l" fontAlgn="b"/>
                      <a:r>
                        <a:rPr lang="en-US" sz="900" b="0" i="0" u="none" strike="noStrike" dirty="0">
                          <a:effectLst/>
                          <a:latin typeface="Arial" panose="020B0604020202020204" pitchFamily="34" charset="0"/>
                        </a:rPr>
                        <a:t> </a:t>
                      </a:r>
                    </a:p>
                  </a:txBody>
                  <a:tcPr marL="7463" marR="7463" marT="746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r>
                        <a:rPr lang="en-US" sz="900" b="0" i="0" u="none" strike="noStrike" dirty="0">
                          <a:effectLst/>
                          <a:latin typeface="Arial" panose="020B0604020202020204" pitchFamily="34" charset="0"/>
                        </a:rPr>
                        <a:t>        1,375,000 </a:t>
                      </a:r>
                    </a:p>
                  </a:txBody>
                  <a:tcPr marL="7463" marR="7463" marT="746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784,150 </a:t>
                      </a:r>
                    </a:p>
                  </a:txBody>
                  <a:tcPr marL="7463" marR="7463" marT="746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2,159,150 </a:t>
                      </a:r>
                    </a:p>
                  </a:txBody>
                  <a:tcPr marL="7463" marR="7463" marT="746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22,675,000 </a:t>
                      </a:r>
                    </a:p>
                  </a:txBody>
                  <a:tcPr marL="7463" marR="7463" marT="746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18,125,000 </a:t>
                      </a:r>
                    </a:p>
                  </a:txBody>
                  <a:tcPr marL="7463" marR="7463" marT="74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56731">
                <a:tc>
                  <a:txBody>
                    <a:bodyPr/>
                    <a:lstStyle/>
                    <a:p>
                      <a:pPr algn="l" fontAlgn="b"/>
                      <a:r>
                        <a:rPr lang="en-US" sz="900" b="0" i="0" u="none" strike="noStrike" dirty="0">
                          <a:effectLst/>
                          <a:latin typeface="Arial" panose="020B0604020202020204" pitchFamily="34" charset="0"/>
                        </a:rPr>
                        <a:t> </a:t>
                      </a:r>
                    </a:p>
                  </a:txBody>
                  <a:tcPr marL="7463" marR="7463" marT="746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a:noFill/>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effectLst/>
                        <a:latin typeface="Arial" panose="020B0604020202020204" pitchFamily="34" charset="0"/>
                      </a:endParaRPr>
                    </a:p>
                  </a:txBody>
                  <a:tcPr marL="7463" marR="7463" marT="746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7"/>
                  </a:ext>
                </a:extLst>
              </a:tr>
              <a:tr h="150760">
                <a:tc>
                  <a:txBody>
                    <a:bodyPr/>
                    <a:lstStyle/>
                    <a:p>
                      <a:pPr algn="l" fontAlgn="b"/>
                      <a:r>
                        <a:rPr lang="en-US" sz="900" b="0" i="0" u="none" strike="noStrike" dirty="0">
                          <a:effectLst/>
                          <a:latin typeface="Arial" panose="020B0604020202020204" pitchFamily="34" charset="0"/>
                        </a:rPr>
                        <a:t> </a:t>
                      </a:r>
                    </a:p>
                  </a:txBody>
                  <a:tcPr marL="7463" marR="7463" marT="746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Arial" panose="020B0604020202020204" pitchFamily="34" charset="0"/>
                        </a:rPr>
                        <a:t> </a:t>
                      </a: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 </a:t>
                      </a:r>
                    </a:p>
                  </a:txBody>
                  <a:tcPr marL="7463" marR="7463" marT="746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530152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7" name="Rectangle 6"/>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Employees</a:t>
            </a:r>
            <a:endParaRPr lang="en-US" sz="2200" b="1" dirty="0">
              <a:solidFill>
                <a:srgbClr val="FF0000"/>
              </a:solidFill>
            </a:endParaRPr>
          </a:p>
        </p:txBody>
      </p:sp>
      <p:sp>
        <p:nvSpPr>
          <p:cNvPr id="3" name="Content Placeholder 2"/>
          <p:cNvSpPr>
            <a:spLocks noGrp="1"/>
          </p:cNvSpPr>
          <p:nvPr>
            <p:ph idx="1"/>
          </p:nvPr>
        </p:nvSpPr>
        <p:spPr>
          <a:xfrm>
            <a:off x="457200" y="1127919"/>
            <a:ext cx="8229600" cy="1920081"/>
          </a:xfrm>
        </p:spPr>
        <p:txBody>
          <a:bodyPr>
            <a:normAutofit lnSpcReduction="10000"/>
          </a:bodyPr>
          <a:lstStyle/>
          <a:p>
            <a:pPr>
              <a:buNone/>
            </a:pPr>
            <a:r>
              <a:rPr lang="en-US" sz="2000" dirty="0" smtClean="0"/>
              <a:t>As of December 2018, the university has 573 employees:</a:t>
            </a:r>
          </a:p>
          <a:p>
            <a:pPr marL="914400" indent="-223838"/>
            <a:r>
              <a:rPr lang="en-US" sz="2000" dirty="0" smtClean="0"/>
              <a:t>148 Full Time Faculty</a:t>
            </a:r>
          </a:p>
          <a:p>
            <a:pPr marL="914400" indent="-223838"/>
            <a:r>
              <a:rPr lang="en-US" sz="2000" dirty="0" smtClean="0"/>
              <a:t>101 Part Time Faculty</a:t>
            </a:r>
          </a:p>
          <a:p>
            <a:pPr marL="914400" indent="-223838"/>
            <a:r>
              <a:rPr lang="en-US" sz="2000" dirty="0" smtClean="0"/>
              <a:t>276 Full Time Staff</a:t>
            </a:r>
          </a:p>
          <a:p>
            <a:pPr marL="914400" indent="-223838"/>
            <a:r>
              <a:rPr lang="en-US" sz="2000" dirty="0" smtClean="0"/>
              <a:t>48 Part Time Staff</a:t>
            </a:r>
            <a:r>
              <a:rPr lang="en-US" sz="2400" dirty="0"/>
              <a:t>	</a:t>
            </a:r>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34</a:t>
            </a:fld>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550069655"/>
              </p:ext>
            </p:extLst>
          </p:nvPr>
        </p:nvGraphicFramePr>
        <p:xfrm>
          <a:off x="457200" y="3179075"/>
          <a:ext cx="8229600" cy="18542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gn="ctr"/>
                      <a:r>
                        <a:rPr lang="en-US" dirty="0" smtClean="0"/>
                        <a:t>FTE</a:t>
                      </a:r>
                      <a:endParaRPr lang="en-US" dirty="0"/>
                    </a:p>
                  </a:txBody>
                  <a:tcPr/>
                </a:tc>
                <a:tc>
                  <a:txBody>
                    <a:bodyPr/>
                    <a:lstStyle/>
                    <a:p>
                      <a:pPr algn="ctr"/>
                      <a:r>
                        <a:rPr lang="en-US" dirty="0" smtClean="0"/>
                        <a:t>Authorized</a:t>
                      </a:r>
                      <a:endParaRPr lang="en-US" dirty="0"/>
                    </a:p>
                  </a:txBody>
                  <a:tcPr/>
                </a:tc>
                <a:tc>
                  <a:txBody>
                    <a:bodyPr/>
                    <a:lstStyle/>
                    <a:p>
                      <a:pPr algn="ctr"/>
                      <a:r>
                        <a:rPr lang="en-US" dirty="0" smtClean="0"/>
                        <a:t>Filled</a:t>
                      </a:r>
                      <a:endParaRPr lang="en-US" dirty="0"/>
                    </a:p>
                  </a:txBody>
                  <a:tcPr/>
                </a:tc>
                <a:tc>
                  <a:txBody>
                    <a:bodyPr/>
                    <a:lstStyle/>
                    <a:p>
                      <a:pPr algn="ctr"/>
                      <a:r>
                        <a:rPr lang="en-US" dirty="0" smtClean="0"/>
                        <a:t>Vacant</a:t>
                      </a:r>
                      <a:endParaRPr lang="en-US" dirty="0"/>
                    </a:p>
                  </a:txBody>
                  <a:tcPr/>
                </a:tc>
                <a:extLst>
                  <a:ext uri="{0D108BD9-81ED-4DB2-BD59-A6C34878D82A}">
                    <a16:rowId xmlns:a16="http://schemas.microsoft.com/office/drawing/2014/main" val="10000"/>
                  </a:ext>
                </a:extLst>
              </a:tr>
              <a:tr h="370840">
                <a:tc>
                  <a:txBody>
                    <a:bodyPr/>
                    <a:lstStyle/>
                    <a:p>
                      <a:r>
                        <a:rPr lang="en-US" dirty="0" smtClean="0"/>
                        <a:t>State</a:t>
                      </a:r>
                      <a:endParaRPr lang="en-US" dirty="0"/>
                    </a:p>
                  </a:txBody>
                  <a:tcPr/>
                </a:tc>
                <a:tc>
                  <a:txBody>
                    <a:bodyPr/>
                    <a:lstStyle/>
                    <a:p>
                      <a:pPr algn="r"/>
                      <a:r>
                        <a:rPr lang="en-US" dirty="0" smtClean="0"/>
                        <a:t>172.70</a:t>
                      </a:r>
                      <a:endParaRPr lang="en-US" dirty="0"/>
                    </a:p>
                  </a:txBody>
                  <a:tcPr/>
                </a:tc>
                <a:tc>
                  <a:txBody>
                    <a:bodyPr/>
                    <a:lstStyle/>
                    <a:p>
                      <a:pPr algn="r"/>
                      <a:r>
                        <a:rPr lang="en-US" dirty="0" smtClean="0"/>
                        <a:t>172.70</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10001"/>
                  </a:ext>
                </a:extLst>
              </a:tr>
              <a:tr h="370840">
                <a:tc>
                  <a:txBody>
                    <a:bodyPr/>
                    <a:lstStyle/>
                    <a:p>
                      <a:r>
                        <a:rPr lang="en-US" dirty="0" smtClean="0"/>
                        <a:t>Federal</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10002"/>
                  </a:ext>
                </a:extLst>
              </a:tr>
              <a:tr h="370840">
                <a:tc>
                  <a:txBody>
                    <a:bodyPr/>
                    <a:lstStyle/>
                    <a:p>
                      <a:r>
                        <a:rPr lang="en-US" dirty="0" smtClean="0"/>
                        <a:t>Other</a:t>
                      </a:r>
                      <a:endParaRPr lang="en-US" dirty="0"/>
                    </a:p>
                  </a:txBody>
                  <a:tcPr/>
                </a:tc>
                <a:tc>
                  <a:txBody>
                    <a:bodyPr/>
                    <a:lstStyle/>
                    <a:p>
                      <a:pPr algn="r"/>
                      <a:r>
                        <a:rPr lang="en-US" dirty="0" smtClean="0"/>
                        <a:t>260.21</a:t>
                      </a:r>
                      <a:endParaRPr lang="en-US" dirty="0"/>
                    </a:p>
                  </a:txBody>
                  <a:tcPr/>
                </a:tc>
                <a:tc>
                  <a:txBody>
                    <a:bodyPr/>
                    <a:lstStyle/>
                    <a:p>
                      <a:pPr algn="r"/>
                      <a:r>
                        <a:rPr lang="en-US" dirty="0" smtClean="0"/>
                        <a:t>252.02</a:t>
                      </a:r>
                      <a:endParaRPr lang="en-US" dirty="0"/>
                    </a:p>
                  </a:txBody>
                  <a:tcPr/>
                </a:tc>
                <a:tc>
                  <a:txBody>
                    <a:bodyPr/>
                    <a:lstStyle/>
                    <a:p>
                      <a:pPr algn="r"/>
                      <a:r>
                        <a:rPr lang="en-US" dirty="0" smtClean="0"/>
                        <a:t>8.19</a:t>
                      </a:r>
                      <a:endParaRPr lang="en-US" dirty="0"/>
                    </a:p>
                  </a:txBody>
                  <a:tcPr/>
                </a:tc>
                <a:extLst>
                  <a:ext uri="{0D108BD9-81ED-4DB2-BD59-A6C34878D82A}">
                    <a16:rowId xmlns:a16="http://schemas.microsoft.com/office/drawing/2014/main" val="10003"/>
                  </a:ext>
                </a:extLst>
              </a:tr>
              <a:tr h="370840">
                <a:tc>
                  <a:txBody>
                    <a:bodyPr/>
                    <a:lstStyle/>
                    <a:p>
                      <a:r>
                        <a:rPr lang="en-US" b="1" dirty="0" smtClean="0"/>
                        <a:t>Total</a:t>
                      </a:r>
                      <a:endParaRPr lang="en-US" b="1" dirty="0"/>
                    </a:p>
                  </a:txBody>
                  <a:tcPr/>
                </a:tc>
                <a:tc>
                  <a:txBody>
                    <a:bodyPr/>
                    <a:lstStyle/>
                    <a:p>
                      <a:pPr algn="r"/>
                      <a:r>
                        <a:rPr lang="en-US" b="1" dirty="0" smtClean="0"/>
                        <a:t>432.91</a:t>
                      </a:r>
                      <a:endParaRPr lang="en-US" b="1" dirty="0"/>
                    </a:p>
                  </a:txBody>
                  <a:tcPr/>
                </a:tc>
                <a:tc>
                  <a:txBody>
                    <a:bodyPr/>
                    <a:lstStyle/>
                    <a:p>
                      <a:pPr algn="r"/>
                      <a:r>
                        <a:rPr lang="en-US" b="1" dirty="0" smtClean="0"/>
                        <a:t>424.72</a:t>
                      </a:r>
                      <a:endParaRPr lang="en-US" b="1" dirty="0"/>
                    </a:p>
                  </a:txBody>
                  <a:tcPr/>
                </a:tc>
                <a:tc>
                  <a:txBody>
                    <a:bodyPr/>
                    <a:lstStyle/>
                    <a:p>
                      <a:pPr algn="r"/>
                      <a:r>
                        <a:rPr lang="en-US" b="1" dirty="0" smtClean="0"/>
                        <a:t>8.19</a:t>
                      </a:r>
                      <a:endParaRPr lang="en-US" b="1"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7" name="Rectangle 6"/>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457200" y="0"/>
            <a:ext cx="8229600" cy="1143000"/>
          </a:xfrm>
        </p:spPr>
        <p:txBody>
          <a:bodyPr>
            <a:normAutofit fontScale="90000"/>
          </a:bodyPr>
          <a:lstStyle/>
          <a:p>
            <a:r>
              <a:rPr lang="en-US" dirty="0" smtClean="0"/>
              <a:t>Fall 2018</a:t>
            </a:r>
            <a:br>
              <a:rPr lang="en-US" dirty="0" smtClean="0"/>
            </a:br>
            <a:r>
              <a:rPr lang="en-US" dirty="0" smtClean="0"/>
              <a:t>Student to Faculty Ratio</a:t>
            </a:r>
            <a:endParaRPr lang="en-US" dirty="0"/>
          </a:p>
        </p:txBody>
      </p:sp>
      <p:sp>
        <p:nvSpPr>
          <p:cNvPr id="2" name="Slide Number Placeholder 1"/>
          <p:cNvSpPr>
            <a:spLocks noGrp="1"/>
          </p:cNvSpPr>
          <p:nvPr>
            <p:ph type="sldNum" sz="quarter" idx="12"/>
          </p:nvPr>
        </p:nvSpPr>
        <p:spPr/>
        <p:txBody>
          <a:bodyPr/>
          <a:lstStyle/>
          <a:p>
            <a:fld id="{0EBF85CB-8E6F-4C76-A97C-98828569AB90}" type="slidenum">
              <a:rPr lang="en-US" smtClean="0">
                <a:solidFill>
                  <a:schemeClr val="bg1"/>
                </a:solidFill>
              </a:rPr>
              <a:pPr/>
              <a:t>35</a:t>
            </a:fld>
            <a:endParaRPr lang="en-US"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463063901"/>
              </p:ext>
            </p:extLst>
          </p:nvPr>
        </p:nvGraphicFramePr>
        <p:xfrm>
          <a:off x="457200" y="1361831"/>
          <a:ext cx="8229601" cy="4572000"/>
        </p:xfrm>
        <a:graphic>
          <a:graphicData uri="http://schemas.openxmlformats.org/drawingml/2006/table">
            <a:tbl>
              <a:tblPr firstRow="1" bandRow="1">
                <a:tableStyleId>{5C22544A-7EE6-4342-B048-85BDC9FD1C3A}</a:tableStyleId>
              </a:tblPr>
              <a:tblGrid>
                <a:gridCol w="6666768">
                  <a:extLst>
                    <a:ext uri="{9D8B030D-6E8A-4147-A177-3AD203B41FA5}">
                      <a16:colId xmlns:a16="http://schemas.microsoft.com/office/drawing/2014/main" val="20000"/>
                    </a:ext>
                  </a:extLst>
                </a:gridCol>
                <a:gridCol w="1562833">
                  <a:extLst>
                    <a:ext uri="{9D8B030D-6E8A-4147-A177-3AD203B41FA5}">
                      <a16:colId xmlns:a16="http://schemas.microsoft.com/office/drawing/2014/main" val="20001"/>
                    </a:ext>
                  </a:extLst>
                </a:gridCol>
              </a:tblGrid>
              <a:tr h="274320">
                <a:tc>
                  <a:txBody>
                    <a:bodyPr/>
                    <a:lstStyle/>
                    <a:p>
                      <a:r>
                        <a:rPr lang="en-US" sz="1400" dirty="0" smtClean="0">
                          <a:latin typeface="Calibri" panose="020F0502020204030204" pitchFamily="34" charset="0"/>
                        </a:rPr>
                        <a:t>Department</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Ratio</a:t>
                      </a:r>
                      <a:endParaRPr lang="en-US" sz="1400" dirty="0">
                        <a:latin typeface="Calibri" panose="020F0502020204030204" pitchFamily="34" charset="0"/>
                      </a:endParaRPr>
                    </a:p>
                  </a:txBody>
                  <a:tcPr/>
                </a:tc>
                <a:extLst>
                  <a:ext uri="{0D108BD9-81ED-4DB2-BD59-A6C34878D82A}">
                    <a16:rowId xmlns:a16="http://schemas.microsoft.com/office/drawing/2014/main" val="10000"/>
                  </a:ext>
                </a:extLst>
              </a:tr>
              <a:tr h="274320">
                <a:tc>
                  <a:txBody>
                    <a:bodyPr/>
                    <a:lstStyle/>
                    <a:p>
                      <a:r>
                        <a:rPr lang="en-US" sz="1400" dirty="0" smtClean="0">
                          <a:latin typeface="Calibri" panose="020F0502020204030204" pitchFamily="34" charset="0"/>
                        </a:rPr>
                        <a:t>Art</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13:1</a:t>
                      </a:r>
                      <a:endParaRPr lang="en-US" sz="1400" dirty="0">
                        <a:latin typeface="Calibri" panose="020F0502020204030204" pitchFamily="34" charset="0"/>
                      </a:endParaRPr>
                    </a:p>
                  </a:txBody>
                  <a:tcPr/>
                </a:tc>
                <a:extLst>
                  <a:ext uri="{0D108BD9-81ED-4DB2-BD59-A6C34878D82A}">
                    <a16:rowId xmlns:a16="http://schemas.microsoft.com/office/drawing/2014/main" val="10001"/>
                  </a:ext>
                </a:extLst>
              </a:tr>
              <a:tr h="274320">
                <a:tc>
                  <a:txBody>
                    <a:bodyPr/>
                    <a:lstStyle/>
                    <a:p>
                      <a:r>
                        <a:rPr lang="en-US" sz="1400" dirty="0" smtClean="0">
                          <a:latin typeface="Calibri" panose="020F0502020204030204" pitchFamily="34" charset="0"/>
                        </a:rPr>
                        <a:t>Biology</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13:1</a:t>
                      </a:r>
                      <a:endParaRPr lang="en-US" sz="1400" dirty="0">
                        <a:latin typeface="Calibri" panose="020F0502020204030204" pitchFamily="34" charset="0"/>
                      </a:endParaRPr>
                    </a:p>
                  </a:txBody>
                  <a:tcPr/>
                </a:tc>
                <a:extLst>
                  <a:ext uri="{0D108BD9-81ED-4DB2-BD59-A6C34878D82A}">
                    <a16:rowId xmlns:a16="http://schemas.microsoft.com/office/drawing/2014/main" val="10002"/>
                  </a:ext>
                </a:extLst>
              </a:tr>
              <a:tr h="274320">
                <a:tc>
                  <a:txBody>
                    <a:bodyPr/>
                    <a:lstStyle/>
                    <a:p>
                      <a:r>
                        <a:rPr lang="en-US" sz="1400" dirty="0" smtClean="0">
                          <a:latin typeface="Calibri" panose="020F0502020204030204" pitchFamily="34" charset="0"/>
                        </a:rPr>
                        <a:t>English and Foreign Languages</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4:1</a:t>
                      </a:r>
                      <a:endParaRPr lang="en-US" sz="1400" dirty="0">
                        <a:latin typeface="Calibri" panose="020F0502020204030204" pitchFamily="34" charset="0"/>
                      </a:endParaRPr>
                    </a:p>
                  </a:txBody>
                  <a:tcPr/>
                </a:tc>
                <a:extLst>
                  <a:ext uri="{0D108BD9-81ED-4DB2-BD59-A6C34878D82A}">
                    <a16:rowId xmlns:a16="http://schemas.microsoft.com/office/drawing/2014/main" val="10003"/>
                  </a:ext>
                </a:extLst>
              </a:tr>
              <a:tr h="274320">
                <a:tc>
                  <a:txBody>
                    <a:bodyPr/>
                    <a:lstStyle/>
                    <a:p>
                      <a:r>
                        <a:rPr lang="en-US" sz="1400" dirty="0" smtClean="0">
                          <a:latin typeface="Calibri" panose="020F0502020204030204" pitchFamily="34" charset="0"/>
                        </a:rPr>
                        <a:t>Government, Criminology,</a:t>
                      </a:r>
                      <a:r>
                        <a:rPr lang="en-US" sz="1400" baseline="0" dirty="0" smtClean="0">
                          <a:latin typeface="Calibri" panose="020F0502020204030204" pitchFamily="34" charset="0"/>
                        </a:rPr>
                        <a:t> and Sociology</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20:1</a:t>
                      </a:r>
                      <a:endParaRPr lang="en-US" sz="1400" dirty="0">
                        <a:latin typeface="Calibri" panose="020F0502020204030204" pitchFamily="34" charset="0"/>
                      </a:endParaRPr>
                    </a:p>
                  </a:txBody>
                  <a:tcPr/>
                </a:tc>
                <a:extLst>
                  <a:ext uri="{0D108BD9-81ED-4DB2-BD59-A6C34878D82A}">
                    <a16:rowId xmlns:a16="http://schemas.microsoft.com/office/drawing/2014/main" val="10004"/>
                  </a:ext>
                </a:extLst>
              </a:tr>
              <a:tr h="274320">
                <a:tc>
                  <a:txBody>
                    <a:bodyPr/>
                    <a:lstStyle/>
                    <a:p>
                      <a:r>
                        <a:rPr lang="en-US" sz="1400" dirty="0" smtClean="0">
                          <a:latin typeface="Calibri" panose="020F0502020204030204" pitchFamily="34" charset="0"/>
                        </a:rPr>
                        <a:t>History and Philosophy</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11:1</a:t>
                      </a:r>
                      <a:endParaRPr lang="en-US" sz="1400" dirty="0">
                        <a:latin typeface="Calibri" panose="020F0502020204030204" pitchFamily="34" charset="0"/>
                      </a:endParaRPr>
                    </a:p>
                  </a:txBody>
                  <a:tcPr/>
                </a:tc>
                <a:extLst>
                  <a:ext uri="{0D108BD9-81ED-4DB2-BD59-A6C34878D82A}">
                    <a16:rowId xmlns:a16="http://schemas.microsoft.com/office/drawing/2014/main" val="10005"/>
                  </a:ext>
                </a:extLst>
              </a:tr>
              <a:tr h="274320">
                <a:tc>
                  <a:txBody>
                    <a:bodyPr/>
                    <a:lstStyle/>
                    <a:p>
                      <a:r>
                        <a:rPr lang="en-US" sz="1400" dirty="0" smtClean="0">
                          <a:latin typeface="Calibri" panose="020F0502020204030204" pitchFamily="34" charset="0"/>
                        </a:rPr>
                        <a:t>Mass Communications</a:t>
                      </a:r>
                      <a:r>
                        <a:rPr lang="en-US" sz="1400" baseline="0" dirty="0" smtClean="0">
                          <a:latin typeface="Calibri" panose="020F0502020204030204" pitchFamily="34" charset="0"/>
                        </a:rPr>
                        <a:t> and Media Studies</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16:1</a:t>
                      </a:r>
                      <a:endParaRPr lang="en-US" sz="1400" dirty="0">
                        <a:latin typeface="Calibri" panose="020F0502020204030204" pitchFamily="34" charset="0"/>
                      </a:endParaRPr>
                    </a:p>
                  </a:txBody>
                  <a:tcPr/>
                </a:tc>
                <a:extLst>
                  <a:ext uri="{0D108BD9-81ED-4DB2-BD59-A6C34878D82A}">
                    <a16:rowId xmlns:a16="http://schemas.microsoft.com/office/drawing/2014/main" val="10006"/>
                  </a:ext>
                </a:extLst>
              </a:tr>
              <a:tr h="274320">
                <a:tc>
                  <a:txBody>
                    <a:bodyPr/>
                    <a:lstStyle/>
                    <a:p>
                      <a:r>
                        <a:rPr lang="en-US" sz="1400" dirty="0" smtClean="0">
                          <a:latin typeface="Calibri" panose="020F0502020204030204" pitchFamily="34" charset="0"/>
                        </a:rPr>
                        <a:t>Mathematics and Computing</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11:1</a:t>
                      </a:r>
                      <a:endParaRPr lang="en-US" sz="1400" dirty="0">
                        <a:latin typeface="Calibri" panose="020F0502020204030204" pitchFamily="34" charset="0"/>
                      </a:endParaRPr>
                    </a:p>
                  </a:txBody>
                  <a:tcPr/>
                </a:tc>
                <a:extLst>
                  <a:ext uri="{0D108BD9-81ED-4DB2-BD59-A6C34878D82A}">
                    <a16:rowId xmlns:a16="http://schemas.microsoft.com/office/drawing/2014/main" val="10007"/>
                  </a:ext>
                </a:extLst>
              </a:tr>
              <a:tr h="274320">
                <a:tc>
                  <a:txBody>
                    <a:bodyPr/>
                    <a:lstStyle/>
                    <a:p>
                      <a:r>
                        <a:rPr lang="en-US" sz="1400" dirty="0" smtClean="0">
                          <a:latin typeface="Calibri" panose="020F0502020204030204" pitchFamily="34" charset="0"/>
                        </a:rPr>
                        <a:t>Music</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4:1</a:t>
                      </a:r>
                      <a:endParaRPr lang="en-US" sz="1400" dirty="0">
                        <a:latin typeface="Calibri" panose="020F0502020204030204" pitchFamily="34" charset="0"/>
                      </a:endParaRPr>
                    </a:p>
                  </a:txBody>
                  <a:tcPr/>
                </a:tc>
                <a:extLst>
                  <a:ext uri="{0D108BD9-81ED-4DB2-BD59-A6C34878D82A}">
                    <a16:rowId xmlns:a16="http://schemas.microsoft.com/office/drawing/2014/main" val="10008"/>
                  </a:ext>
                </a:extLst>
              </a:tr>
              <a:tr h="274320">
                <a:tc>
                  <a:txBody>
                    <a:bodyPr/>
                    <a:lstStyle/>
                    <a:p>
                      <a:r>
                        <a:rPr lang="en-US" sz="1400" dirty="0" smtClean="0">
                          <a:latin typeface="Calibri" panose="020F0502020204030204" pitchFamily="34" charset="0"/>
                        </a:rPr>
                        <a:t>Physical</a:t>
                      </a:r>
                      <a:r>
                        <a:rPr lang="en-US" sz="1400" baseline="0" dirty="0" smtClean="0">
                          <a:latin typeface="Calibri" panose="020F0502020204030204" pitchFamily="34" charset="0"/>
                        </a:rPr>
                        <a:t> Education and Exercise Studies</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24:1</a:t>
                      </a:r>
                      <a:endParaRPr lang="en-US" sz="1400" dirty="0">
                        <a:latin typeface="Calibri" panose="020F0502020204030204" pitchFamily="34" charset="0"/>
                      </a:endParaRPr>
                    </a:p>
                  </a:txBody>
                  <a:tcPr/>
                </a:tc>
                <a:extLst>
                  <a:ext uri="{0D108BD9-81ED-4DB2-BD59-A6C34878D82A}">
                    <a16:rowId xmlns:a16="http://schemas.microsoft.com/office/drawing/2014/main" val="10009"/>
                  </a:ext>
                </a:extLst>
              </a:tr>
              <a:tr h="274320">
                <a:tc>
                  <a:txBody>
                    <a:bodyPr/>
                    <a:lstStyle/>
                    <a:p>
                      <a:r>
                        <a:rPr lang="en-US" sz="1400" dirty="0" smtClean="0">
                          <a:latin typeface="Calibri" panose="020F0502020204030204" pitchFamily="34" charset="0"/>
                        </a:rPr>
                        <a:t>Physical</a:t>
                      </a:r>
                      <a:r>
                        <a:rPr lang="en-US" sz="1400" baseline="0" dirty="0" smtClean="0">
                          <a:latin typeface="Calibri" panose="020F0502020204030204" pitchFamily="34" charset="0"/>
                        </a:rPr>
                        <a:t> Sciences</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6:1</a:t>
                      </a:r>
                      <a:endParaRPr lang="en-US" sz="1400" dirty="0">
                        <a:latin typeface="Calibri" panose="020F0502020204030204" pitchFamily="34" charset="0"/>
                      </a:endParaRPr>
                    </a:p>
                  </a:txBody>
                  <a:tcPr/>
                </a:tc>
                <a:extLst>
                  <a:ext uri="{0D108BD9-81ED-4DB2-BD59-A6C34878D82A}">
                    <a16:rowId xmlns:a16="http://schemas.microsoft.com/office/drawing/2014/main" val="10010"/>
                  </a:ext>
                </a:extLst>
              </a:tr>
              <a:tr h="274320">
                <a:tc>
                  <a:txBody>
                    <a:bodyPr/>
                    <a:lstStyle/>
                    <a:p>
                      <a:r>
                        <a:rPr lang="en-US" sz="1400" dirty="0" smtClean="0">
                          <a:latin typeface="Calibri" panose="020F0502020204030204" pitchFamily="34" charset="0"/>
                        </a:rPr>
                        <a:t>Psychological Sciences</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22:1</a:t>
                      </a:r>
                      <a:endParaRPr lang="en-US" sz="1400" dirty="0">
                        <a:latin typeface="Calibri" panose="020F0502020204030204" pitchFamily="34" charset="0"/>
                      </a:endParaRPr>
                    </a:p>
                  </a:txBody>
                  <a:tcPr/>
                </a:tc>
                <a:extLst>
                  <a:ext uri="{0D108BD9-81ED-4DB2-BD59-A6C34878D82A}">
                    <a16:rowId xmlns:a16="http://schemas.microsoft.com/office/drawing/2014/main" val="10011"/>
                  </a:ext>
                </a:extLst>
              </a:tr>
              <a:tr h="274320">
                <a:tc>
                  <a:txBody>
                    <a:bodyPr/>
                    <a:lstStyle/>
                    <a:p>
                      <a:r>
                        <a:rPr lang="en-US" sz="1400" dirty="0" smtClean="0">
                          <a:latin typeface="Calibri" panose="020F0502020204030204" pitchFamily="34" charset="0"/>
                        </a:rPr>
                        <a:t>Teacher</a:t>
                      </a:r>
                      <a:r>
                        <a:rPr lang="en-US" sz="1400" baseline="0" dirty="0" smtClean="0">
                          <a:latin typeface="Calibri" panose="020F0502020204030204" pitchFamily="34" charset="0"/>
                        </a:rPr>
                        <a:t> Education</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16:1</a:t>
                      </a:r>
                      <a:endParaRPr lang="en-US" sz="1400" dirty="0">
                        <a:latin typeface="Calibri" panose="020F0502020204030204" pitchFamily="34" charset="0"/>
                      </a:endParaRPr>
                    </a:p>
                  </a:txBody>
                  <a:tcPr/>
                </a:tc>
                <a:extLst>
                  <a:ext uri="{0D108BD9-81ED-4DB2-BD59-A6C34878D82A}">
                    <a16:rowId xmlns:a16="http://schemas.microsoft.com/office/drawing/2014/main" val="10012"/>
                  </a:ext>
                </a:extLst>
              </a:tr>
              <a:tr h="274320">
                <a:tc>
                  <a:txBody>
                    <a:bodyPr/>
                    <a:lstStyle/>
                    <a:p>
                      <a:r>
                        <a:rPr lang="en-US" sz="1400" dirty="0" smtClean="0">
                          <a:latin typeface="Calibri" panose="020F0502020204030204" pitchFamily="34" charset="0"/>
                        </a:rPr>
                        <a:t>Management</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33:1</a:t>
                      </a:r>
                      <a:endParaRPr lang="en-US" sz="1400" dirty="0">
                        <a:latin typeface="Calibri" panose="020F0502020204030204" pitchFamily="34" charset="0"/>
                      </a:endParaRPr>
                    </a:p>
                  </a:txBody>
                  <a:tcPr/>
                </a:tc>
                <a:extLst>
                  <a:ext uri="{0D108BD9-81ED-4DB2-BD59-A6C34878D82A}">
                    <a16:rowId xmlns:a16="http://schemas.microsoft.com/office/drawing/2014/main" val="10013"/>
                  </a:ext>
                </a:extLst>
              </a:tr>
              <a:tr h="274320">
                <a:tc>
                  <a:txBody>
                    <a:bodyPr/>
                    <a:lstStyle/>
                    <a:p>
                      <a:r>
                        <a:rPr lang="en-US" sz="1400" dirty="0" smtClean="0">
                          <a:latin typeface="Calibri" panose="020F0502020204030204" pitchFamily="34" charset="0"/>
                        </a:rPr>
                        <a:t>Nursing</a:t>
                      </a:r>
                      <a:endParaRPr lang="en-US" sz="1400" dirty="0">
                        <a:latin typeface="Calibri" panose="020F0502020204030204" pitchFamily="34" charset="0"/>
                      </a:endParaRPr>
                    </a:p>
                  </a:txBody>
                  <a:tcPr/>
                </a:tc>
                <a:tc>
                  <a:txBody>
                    <a:bodyPr/>
                    <a:lstStyle/>
                    <a:p>
                      <a:pPr algn="r"/>
                      <a:r>
                        <a:rPr lang="en-US" sz="1400" dirty="0" smtClean="0">
                          <a:latin typeface="Calibri" panose="020F0502020204030204" pitchFamily="34" charset="0"/>
                        </a:rPr>
                        <a:t>26:1</a:t>
                      </a:r>
                      <a:endParaRPr lang="en-US" sz="1400" dirty="0">
                        <a:latin typeface="Calibri" panose="020F0502020204030204" pitchFamily="34" charset="0"/>
                      </a:endParaRPr>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524006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6" name="Rectangle 5"/>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669279"/>
          </a:xfrm>
        </p:spPr>
        <p:txBody>
          <a:bodyPr>
            <a:normAutofit/>
          </a:bodyPr>
          <a:lstStyle/>
          <a:p>
            <a:r>
              <a:rPr lang="en-US" sz="3600" dirty="0" smtClean="0"/>
              <a:t>Minority Representation</a:t>
            </a:r>
            <a:endParaRPr lang="en-US" sz="3600"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36</a:t>
            </a:fld>
            <a:endParaRPr lang="en-US" dirty="0">
              <a:solidFill>
                <a:schemeClr val="bg1"/>
              </a:solidFill>
            </a:endParaRPr>
          </a:p>
        </p:txBody>
      </p:sp>
      <p:graphicFrame>
        <p:nvGraphicFramePr>
          <p:cNvPr id="7" name="Chart 6"/>
          <p:cNvGraphicFramePr/>
          <p:nvPr>
            <p:extLst>
              <p:ext uri="{D42A27DB-BD31-4B8C-83A1-F6EECF244321}">
                <p14:modId xmlns:p14="http://schemas.microsoft.com/office/powerpoint/2010/main" val="3663912353"/>
              </p:ext>
            </p:extLst>
          </p:nvPr>
        </p:nvGraphicFramePr>
        <p:xfrm>
          <a:off x="457200" y="764866"/>
          <a:ext cx="3569014" cy="27529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732133703"/>
              </p:ext>
            </p:extLst>
          </p:nvPr>
        </p:nvGraphicFramePr>
        <p:xfrm>
          <a:off x="5157823" y="765727"/>
          <a:ext cx="3528977" cy="27529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2743534906"/>
              </p:ext>
            </p:extLst>
          </p:nvPr>
        </p:nvGraphicFramePr>
        <p:xfrm>
          <a:off x="2807511" y="3565269"/>
          <a:ext cx="3528977" cy="27529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14379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8" name="Rectangle 7"/>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3327"/>
            <a:ext cx="8229600" cy="1143000"/>
          </a:xfrm>
        </p:spPr>
        <p:txBody>
          <a:bodyPr>
            <a:normAutofit/>
          </a:bodyPr>
          <a:lstStyle/>
          <a:p>
            <a:r>
              <a:rPr lang="en-US" dirty="0" smtClean="0"/>
              <a:t>4% Tuition Waiver &amp; Abatements</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37</a:t>
            </a:fld>
            <a:endParaRPr lang="en-US"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956915031"/>
              </p:ext>
            </p:extLst>
          </p:nvPr>
        </p:nvGraphicFramePr>
        <p:xfrm>
          <a:off x="457199" y="1390564"/>
          <a:ext cx="8229600" cy="3761671"/>
        </p:xfrm>
        <a:graphic>
          <a:graphicData uri="http://schemas.openxmlformats.org/drawingml/2006/table">
            <a:tbl>
              <a:tblPr/>
              <a:tblGrid>
                <a:gridCol w="932663">
                  <a:extLst>
                    <a:ext uri="{9D8B030D-6E8A-4147-A177-3AD203B41FA5}">
                      <a16:colId xmlns:a16="http://schemas.microsoft.com/office/drawing/2014/main" val="20000"/>
                    </a:ext>
                  </a:extLst>
                </a:gridCol>
                <a:gridCol w="829035">
                  <a:extLst>
                    <a:ext uri="{9D8B030D-6E8A-4147-A177-3AD203B41FA5}">
                      <a16:colId xmlns:a16="http://schemas.microsoft.com/office/drawing/2014/main" val="20001"/>
                    </a:ext>
                  </a:extLst>
                </a:gridCol>
                <a:gridCol w="686098">
                  <a:extLst>
                    <a:ext uri="{9D8B030D-6E8A-4147-A177-3AD203B41FA5}">
                      <a16:colId xmlns:a16="http://schemas.microsoft.com/office/drawing/2014/main" val="20002"/>
                    </a:ext>
                  </a:extLst>
                </a:gridCol>
                <a:gridCol w="686098">
                  <a:extLst>
                    <a:ext uri="{9D8B030D-6E8A-4147-A177-3AD203B41FA5}">
                      <a16:colId xmlns:a16="http://schemas.microsoft.com/office/drawing/2014/main" val="20003"/>
                    </a:ext>
                  </a:extLst>
                </a:gridCol>
                <a:gridCol w="686098">
                  <a:extLst>
                    <a:ext uri="{9D8B030D-6E8A-4147-A177-3AD203B41FA5}">
                      <a16:colId xmlns:a16="http://schemas.microsoft.com/office/drawing/2014/main" val="20004"/>
                    </a:ext>
                  </a:extLst>
                </a:gridCol>
                <a:gridCol w="686098">
                  <a:extLst>
                    <a:ext uri="{9D8B030D-6E8A-4147-A177-3AD203B41FA5}">
                      <a16:colId xmlns:a16="http://schemas.microsoft.com/office/drawing/2014/main" val="20005"/>
                    </a:ext>
                  </a:extLst>
                </a:gridCol>
                <a:gridCol w="686098">
                  <a:extLst>
                    <a:ext uri="{9D8B030D-6E8A-4147-A177-3AD203B41FA5}">
                      <a16:colId xmlns:a16="http://schemas.microsoft.com/office/drawing/2014/main" val="20006"/>
                    </a:ext>
                  </a:extLst>
                </a:gridCol>
                <a:gridCol w="757567">
                  <a:extLst>
                    <a:ext uri="{9D8B030D-6E8A-4147-A177-3AD203B41FA5}">
                      <a16:colId xmlns:a16="http://schemas.microsoft.com/office/drawing/2014/main" val="20007"/>
                    </a:ext>
                  </a:extLst>
                </a:gridCol>
                <a:gridCol w="761139">
                  <a:extLst>
                    <a:ext uri="{9D8B030D-6E8A-4147-A177-3AD203B41FA5}">
                      <a16:colId xmlns:a16="http://schemas.microsoft.com/office/drawing/2014/main" val="20008"/>
                    </a:ext>
                  </a:extLst>
                </a:gridCol>
                <a:gridCol w="757567">
                  <a:extLst>
                    <a:ext uri="{9D8B030D-6E8A-4147-A177-3AD203B41FA5}">
                      <a16:colId xmlns:a16="http://schemas.microsoft.com/office/drawing/2014/main" val="20009"/>
                    </a:ext>
                  </a:extLst>
                </a:gridCol>
                <a:gridCol w="761139">
                  <a:extLst>
                    <a:ext uri="{9D8B030D-6E8A-4147-A177-3AD203B41FA5}">
                      <a16:colId xmlns:a16="http://schemas.microsoft.com/office/drawing/2014/main" val="20010"/>
                    </a:ext>
                  </a:extLst>
                </a:gridCol>
              </a:tblGrid>
              <a:tr h="202635">
                <a:tc gridSpan="11">
                  <a:txBody>
                    <a:bodyPr/>
                    <a:lstStyle/>
                    <a:p>
                      <a:pPr algn="ctr" rtl="0" fontAlgn="b"/>
                      <a:r>
                        <a:rPr lang="en-US" sz="900" b="1" i="0" u="none" strike="noStrike" dirty="0">
                          <a:solidFill>
                            <a:srgbClr val="000000"/>
                          </a:solidFill>
                          <a:effectLst/>
                          <a:latin typeface="Calibri" panose="020F0502020204030204" pitchFamily="34" charset="0"/>
                        </a:rPr>
                        <a:t>Undergraduate</a:t>
                      </a:r>
                    </a:p>
                  </a:txBody>
                  <a:tcPr marL="7479" marR="7479" marT="747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3632">
                <a:tc>
                  <a:txBody>
                    <a:bodyPr/>
                    <a:lstStyle/>
                    <a:p>
                      <a:pPr algn="l" fontAlgn="b"/>
                      <a:r>
                        <a:rPr lang="en-US" sz="1400" b="0" i="0" u="none" strike="noStrike" dirty="0">
                          <a:solidFill>
                            <a:srgbClr val="000000"/>
                          </a:solidFill>
                          <a:effectLst/>
                          <a:latin typeface="Arial" panose="020B0604020202020204" pitchFamily="34" charset="0"/>
                        </a:rPr>
                        <a:t> </a:t>
                      </a:r>
                    </a:p>
                  </a:txBody>
                  <a:tcPr marL="7479" marR="7479" marT="7479"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7479" marR="7479" marT="7479" marB="0" anchor="b">
                    <a:lnL>
                      <a:noFill/>
                    </a:lnL>
                    <a:lnR>
                      <a:noFill/>
                    </a:lnR>
                    <a:lnT>
                      <a:noFill/>
                    </a:lnT>
                    <a:lnB w="12700" cap="flat" cmpd="sng" algn="ctr">
                      <a:solidFill>
                        <a:schemeClr val="tx1"/>
                      </a:solidFill>
                      <a:prstDash val="solid"/>
                      <a:round/>
                      <a:headEnd type="none" w="med" len="med"/>
                      <a:tailEnd type="none" w="med" len="med"/>
                    </a:lnB>
                  </a:tcPr>
                </a:tc>
                <a:tc gridSpan="3">
                  <a:txBody>
                    <a:bodyPr/>
                    <a:lstStyle/>
                    <a:p>
                      <a:pPr algn="ctr" rtl="0" fontAlgn="b"/>
                      <a:r>
                        <a:rPr lang="en-US" sz="900" b="0" i="0" u="none" strike="noStrike" dirty="0" smtClean="0">
                          <a:solidFill>
                            <a:srgbClr val="000000"/>
                          </a:solidFill>
                          <a:effectLst/>
                          <a:latin typeface="Calibri" panose="020F0502020204030204" pitchFamily="34" charset="0"/>
                        </a:rPr>
                        <a:t>2015-2016</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rtl="0" fontAlgn="b"/>
                      <a:r>
                        <a:rPr lang="en-US" sz="900" b="0" i="0" u="none" strike="noStrike" dirty="0" smtClean="0">
                          <a:solidFill>
                            <a:srgbClr val="000000"/>
                          </a:solidFill>
                          <a:effectLst/>
                          <a:latin typeface="Calibri" panose="020F0502020204030204" pitchFamily="34" charset="0"/>
                        </a:rPr>
                        <a:t>2016-2017</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rtl="0" fontAlgn="b"/>
                      <a:r>
                        <a:rPr lang="en-US" sz="900" b="0" i="0" u="none" strike="noStrike" dirty="0" smtClean="0">
                          <a:solidFill>
                            <a:srgbClr val="000000"/>
                          </a:solidFill>
                          <a:effectLst/>
                          <a:latin typeface="Calibri" panose="020F0502020204030204" pitchFamily="34" charset="0"/>
                        </a:rPr>
                        <a:t>2017-2018</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35449">
                <a:tc>
                  <a:txBody>
                    <a:bodyPr/>
                    <a:lstStyle/>
                    <a:p>
                      <a:pPr algn="l" rtl="0" fontAlgn="b"/>
                      <a:r>
                        <a:rPr lang="en-US" sz="900" b="0" i="0" u="none" strike="noStrike" dirty="0">
                          <a:solidFill>
                            <a:srgbClr val="000000"/>
                          </a:solidFill>
                          <a:effectLst/>
                          <a:latin typeface="Calibri" panose="020F0502020204030204" pitchFamily="34" charset="0"/>
                        </a:rPr>
                        <a:t>Name of Program</a:t>
                      </a:r>
                    </a:p>
                  </a:txBody>
                  <a:tcPr marL="7479" marR="7479" marT="7479"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rtl="0" fontAlgn="b"/>
                      <a:r>
                        <a:rPr lang="en-US" sz="900" b="0" i="0" u="none" strike="noStrike" dirty="0">
                          <a:solidFill>
                            <a:srgbClr val="000000"/>
                          </a:solidFill>
                          <a:effectLst/>
                          <a:latin typeface="Calibri" panose="020F0502020204030204" pitchFamily="34" charset="0"/>
                        </a:rPr>
                        <a:t>Level</a:t>
                      </a:r>
                    </a:p>
                  </a:txBody>
                  <a:tcPr marL="7479" marR="7479" marT="7479"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rtl="0" fontAlgn="b"/>
                      <a:r>
                        <a:rPr lang="en-US" sz="900" b="0" i="0" u="none" strike="noStrike" dirty="0">
                          <a:solidFill>
                            <a:srgbClr val="000000"/>
                          </a:solidFill>
                          <a:effectLst/>
                          <a:latin typeface="Calibri" panose="020F0502020204030204" pitchFamily="34" charset="0"/>
                        </a:rPr>
                        <a:t>Students</a:t>
                      </a:r>
                    </a:p>
                  </a:txBody>
                  <a:tcPr marL="7479" marR="7479" marT="7479"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rtl="0" fontAlgn="b"/>
                      <a:r>
                        <a:rPr lang="en-US" sz="900" b="0" i="0" u="none" strike="noStrike" dirty="0">
                          <a:solidFill>
                            <a:srgbClr val="000000"/>
                          </a:solidFill>
                          <a:effectLst/>
                          <a:latin typeface="Calibri" panose="020F0502020204030204" pitchFamily="34" charset="0"/>
                        </a:rPr>
                        <a:t>R</a:t>
                      </a:r>
                    </a:p>
                  </a:txBody>
                  <a:tcPr marL="7479" marR="7479" marT="7479"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rtl="0" fontAlgn="b"/>
                      <a:r>
                        <a:rPr lang="en-US" sz="900" b="0" i="0" u="none" strike="noStrike" dirty="0">
                          <a:solidFill>
                            <a:srgbClr val="000000"/>
                          </a:solidFill>
                          <a:effectLst/>
                          <a:latin typeface="Calibri" panose="020F0502020204030204" pitchFamily="34" charset="0"/>
                        </a:rPr>
                        <a:t>NR</a:t>
                      </a:r>
                    </a:p>
                  </a:txBody>
                  <a:tcPr marL="7479" marR="7479" marT="7479"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rtl="0" fontAlgn="b"/>
                      <a:r>
                        <a:rPr lang="en-US" sz="900" b="0" i="0" u="none" strike="noStrike" dirty="0">
                          <a:solidFill>
                            <a:srgbClr val="000000"/>
                          </a:solidFill>
                          <a:effectLst/>
                          <a:latin typeface="Calibri" panose="020F0502020204030204" pitchFamily="34" charset="0"/>
                        </a:rPr>
                        <a:t>Students</a:t>
                      </a:r>
                    </a:p>
                  </a:txBody>
                  <a:tcPr marL="7479" marR="7479" marT="7479"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rtl="0" fontAlgn="b"/>
                      <a:r>
                        <a:rPr lang="en-US" sz="900" b="0" i="0" u="none" strike="noStrike" dirty="0">
                          <a:solidFill>
                            <a:srgbClr val="000000"/>
                          </a:solidFill>
                          <a:effectLst/>
                          <a:latin typeface="Calibri" panose="020F0502020204030204" pitchFamily="34" charset="0"/>
                        </a:rPr>
                        <a:t>R</a:t>
                      </a:r>
                    </a:p>
                  </a:txBody>
                  <a:tcPr marL="7479" marR="7479" marT="7479"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rtl="0" fontAlgn="b"/>
                      <a:r>
                        <a:rPr lang="en-US" sz="900" b="0" i="0" u="none" strike="noStrike" dirty="0">
                          <a:solidFill>
                            <a:srgbClr val="000000"/>
                          </a:solidFill>
                          <a:effectLst/>
                          <a:latin typeface="Calibri" panose="020F0502020204030204" pitchFamily="34" charset="0"/>
                        </a:rPr>
                        <a:t>NR</a:t>
                      </a:r>
                    </a:p>
                  </a:txBody>
                  <a:tcPr marL="7479" marR="7479" marT="7479"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rtl="0" fontAlgn="b"/>
                      <a:r>
                        <a:rPr lang="en-US" sz="900" b="0" i="0" u="none" strike="noStrike" dirty="0">
                          <a:solidFill>
                            <a:srgbClr val="000000"/>
                          </a:solidFill>
                          <a:effectLst/>
                          <a:latin typeface="Calibri" panose="020F0502020204030204" pitchFamily="34" charset="0"/>
                        </a:rPr>
                        <a:t>Students</a:t>
                      </a:r>
                    </a:p>
                  </a:txBody>
                  <a:tcPr marL="7479" marR="7479" marT="7479"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rtl="0" fontAlgn="b"/>
                      <a:r>
                        <a:rPr lang="en-US" sz="900" b="0" i="0" u="none" strike="noStrike" dirty="0">
                          <a:solidFill>
                            <a:srgbClr val="000000"/>
                          </a:solidFill>
                          <a:effectLst/>
                          <a:latin typeface="Calibri" panose="020F0502020204030204" pitchFamily="34" charset="0"/>
                        </a:rPr>
                        <a:t>R</a:t>
                      </a:r>
                    </a:p>
                  </a:txBody>
                  <a:tcPr marL="7479" marR="7479" marT="7479"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rtl="0" fontAlgn="b"/>
                      <a:r>
                        <a:rPr lang="en-US" sz="900" b="0" i="0" u="none" strike="noStrike" dirty="0">
                          <a:solidFill>
                            <a:srgbClr val="000000"/>
                          </a:solidFill>
                          <a:effectLst/>
                          <a:latin typeface="Calibri" panose="020F0502020204030204" pitchFamily="34" charset="0"/>
                        </a:rPr>
                        <a:t>NR</a:t>
                      </a:r>
                    </a:p>
                  </a:txBody>
                  <a:tcPr marL="7479" marR="7479" marT="7479"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002"/>
                  </a:ext>
                </a:extLst>
              </a:tr>
              <a:tr h="163634">
                <a:tc rowSpan="6">
                  <a:txBody>
                    <a:bodyPr/>
                    <a:lstStyle/>
                    <a:p>
                      <a:pPr algn="ctr" rtl="0" fontAlgn="ctr"/>
                      <a:r>
                        <a:rPr lang="en-US" sz="900" b="0" i="0" u="none" strike="noStrike" dirty="0">
                          <a:solidFill>
                            <a:srgbClr val="000000"/>
                          </a:solidFill>
                          <a:effectLst/>
                          <a:latin typeface="Calibri" panose="020F0502020204030204" pitchFamily="34" charset="0"/>
                        </a:rPr>
                        <a:t>4% Waivers</a:t>
                      </a:r>
                    </a:p>
                  </a:txBody>
                  <a:tcPr marL="7479" marR="7479" marT="747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900" b="0" i="0" u="none" strike="noStrike" dirty="0">
                          <a:solidFill>
                            <a:srgbClr val="000000"/>
                          </a:solidFill>
                          <a:effectLst/>
                          <a:latin typeface="Calibri" panose="020F0502020204030204" pitchFamily="34" charset="0"/>
                        </a:rPr>
                        <a:t>Freshmen</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156</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138</a:t>
                      </a:r>
                    </a:p>
                  </a:txBody>
                  <a:tcPr marL="7479" marR="7479" marT="747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18</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232</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210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22</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222</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199</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23</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63634">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Sophomore</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155</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135</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20</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153</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133</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20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150</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132</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18</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63634">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Junior</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128</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111</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17</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147</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125</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22</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150</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131</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19</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63634">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Senior</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112</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92</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20</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111</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96</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15</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140</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124</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16</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71815">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Other</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smtClean="0">
                          <a:solidFill>
                            <a:srgbClr val="000000"/>
                          </a:solidFill>
                          <a:effectLst/>
                          <a:latin typeface="Calibri" panose="020F0502020204030204" pitchFamily="34" charset="0"/>
                        </a:rPr>
                        <a:t>16</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smtClean="0">
                          <a:solidFill>
                            <a:srgbClr val="000000"/>
                          </a:solidFill>
                          <a:effectLst/>
                          <a:latin typeface="Calibri" panose="020F0502020204030204" pitchFamily="34" charset="0"/>
                        </a:rPr>
                        <a:t>15</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smtClean="0">
                          <a:solidFill>
                            <a:srgbClr val="000000"/>
                          </a:solidFill>
                          <a:effectLst/>
                          <a:latin typeface="Calibri" panose="020F0502020204030204" pitchFamily="34" charset="0"/>
                        </a:rPr>
                        <a:t>1</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smtClean="0">
                          <a:solidFill>
                            <a:srgbClr val="000000"/>
                          </a:solidFill>
                          <a:effectLst/>
                          <a:latin typeface="Calibri" panose="020F0502020204030204" pitchFamily="34" charset="0"/>
                        </a:rPr>
                        <a:t>11</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smtClean="0">
                          <a:solidFill>
                            <a:srgbClr val="000000"/>
                          </a:solidFill>
                          <a:effectLst/>
                          <a:latin typeface="Calibri" panose="020F0502020204030204" pitchFamily="34" charset="0"/>
                        </a:rPr>
                        <a:t>6</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smtClean="0">
                          <a:solidFill>
                            <a:srgbClr val="000000"/>
                          </a:solidFill>
                          <a:effectLst/>
                          <a:latin typeface="Calibri" panose="020F0502020204030204" pitchFamily="34" charset="0"/>
                        </a:rPr>
                        <a:t>5</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3634">
                <a:tc vMerge="1">
                  <a:txBody>
                    <a:bodyPr/>
                    <a:lstStyle/>
                    <a:p>
                      <a:endParaRPr lang="en-US"/>
                    </a:p>
                  </a:txBody>
                  <a:tcPr/>
                </a:tc>
                <a:tc>
                  <a:txBody>
                    <a:bodyPr/>
                    <a:lstStyle/>
                    <a:p>
                      <a:pPr algn="r" rtl="0" fontAlgn="b"/>
                      <a:r>
                        <a:rPr lang="en-US" sz="900" b="1" i="0" u="none" strike="noStrike" dirty="0">
                          <a:solidFill>
                            <a:srgbClr val="000000"/>
                          </a:solidFill>
                          <a:effectLst/>
                          <a:latin typeface="Calibri" panose="020F0502020204030204" pitchFamily="34" charset="0"/>
                        </a:rPr>
                        <a:t>Total</a:t>
                      </a: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551</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476</a:t>
                      </a:r>
                    </a:p>
                  </a:txBody>
                  <a:tcPr marL="7479" marR="7479" marT="7479"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75</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smtClean="0">
                          <a:solidFill>
                            <a:srgbClr val="000000"/>
                          </a:solidFill>
                          <a:effectLst/>
                          <a:latin typeface="Calibri" panose="020F0502020204030204" pitchFamily="34" charset="0"/>
                        </a:rPr>
                        <a:t>659</a:t>
                      </a:r>
                      <a:endParaRPr lang="en-US" sz="900" b="1"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smtClean="0">
                          <a:solidFill>
                            <a:srgbClr val="000000"/>
                          </a:solidFill>
                          <a:effectLst/>
                          <a:latin typeface="Calibri" panose="020F0502020204030204" pitchFamily="34" charset="0"/>
                        </a:rPr>
                        <a:t>579</a:t>
                      </a:r>
                      <a:endParaRPr lang="en-US" sz="900" b="1" i="0" u="none" strike="noStrike" dirty="0">
                        <a:solidFill>
                          <a:srgbClr val="000000"/>
                        </a:solidFill>
                        <a:effectLst/>
                        <a:latin typeface="Calibri" panose="020F0502020204030204" pitchFamily="34" charset="0"/>
                      </a:endParaRPr>
                    </a:p>
                  </a:txBody>
                  <a:tcPr marL="7479" marR="7479" marT="7479"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smtClean="0">
                          <a:solidFill>
                            <a:srgbClr val="000000"/>
                          </a:solidFill>
                          <a:effectLst/>
                          <a:latin typeface="Calibri" panose="020F0502020204030204" pitchFamily="34" charset="0"/>
                        </a:rPr>
                        <a:t>80</a:t>
                      </a:r>
                      <a:endParaRPr lang="en-US" sz="900" b="1"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smtClean="0">
                          <a:solidFill>
                            <a:srgbClr val="000000"/>
                          </a:solidFill>
                          <a:effectLst/>
                          <a:latin typeface="Calibri" panose="020F0502020204030204" pitchFamily="34" charset="0"/>
                        </a:rPr>
                        <a:t>673</a:t>
                      </a:r>
                      <a:endParaRPr lang="en-US" sz="900" b="1"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smtClean="0">
                          <a:solidFill>
                            <a:srgbClr val="000000"/>
                          </a:solidFill>
                          <a:effectLst/>
                          <a:latin typeface="Calibri" panose="020F0502020204030204" pitchFamily="34" charset="0"/>
                        </a:rPr>
                        <a:t>592</a:t>
                      </a:r>
                      <a:endParaRPr lang="en-US" sz="900" b="1" i="0" u="none" strike="noStrike" dirty="0">
                        <a:solidFill>
                          <a:srgbClr val="000000"/>
                        </a:solidFill>
                        <a:effectLst/>
                        <a:latin typeface="Calibri" panose="020F0502020204030204" pitchFamily="34" charset="0"/>
                      </a:endParaRPr>
                    </a:p>
                  </a:txBody>
                  <a:tcPr marL="7479" marR="7479" marT="7479"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smtClean="0">
                          <a:solidFill>
                            <a:srgbClr val="000000"/>
                          </a:solidFill>
                          <a:effectLst/>
                          <a:latin typeface="Calibri" panose="020F0502020204030204" pitchFamily="34" charset="0"/>
                        </a:rPr>
                        <a:t>81</a:t>
                      </a:r>
                      <a:endParaRPr lang="en-US" sz="900" b="1"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63634">
                <a:tc rowSpan="6">
                  <a:txBody>
                    <a:bodyPr/>
                    <a:lstStyle/>
                    <a:p>
                      <a:pPr algn="ctr" rtl="0" fontAlgn="ctr"/>
                      <a:r>
                        <a:rPr lang="en-US" sz="900" b="0" i="0" u="none" strike="noStrike" dirty="0">
                          <a:solidFill>
                            <a:srgbClr val="000000"/>
                          </a:solidFill>
                          <a:effectLst/>
                          <a:latin typeface="Calibri" panose="020F0502020204030204" pitchFamily="34" charset="0"/>
                        </a:rPr>
                        <a:t>Full Abatement</a:t>
                      </a:r>
                    </a:p>
                  </a:txBody>
                  <a:tcPr marL="7479" marR="7479" marT="7479"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900" b="0" i="0" u="none" strike="noStrike" dirty="0">
                          <a:solidFill>
                            <a:srgbClr val="000000"/>
                          </a:solidFill>
                          <a:effectLst/>
                          <a:latin typeface="Calibri" panose="020F0502020204030204" pitchFamily="34" charset="0"/>
                        </a:rPr>
                        <a:t>Freshmen</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84</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84</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26</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26</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58</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58</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9"/>
                  </a:ext>
                </a:extLst>
              </a:tr>
              <a:tr h="163634">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Sophomore</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43</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43</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39</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39</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42</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42</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63634">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Junior</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45</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45</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45</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45</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39</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39</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63634">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Senior</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55</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55</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44</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44</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39</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39</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71815">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Other</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2</a:t>
                      </a:r>
                    </a:p>
                  </a:txBody>
                  <a:tcPr marL="7479" marR="7479" marT="747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2</a:t>
                      </a: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3634">
                <a:tc vMerge="1">
                  <a:txBody>
                    <a:bodyPr/>
                    <a:lstStyle/>
                    <a:p>
                      <a:endParaRPr lang="en-US"/>
                    </a:p>
                  </a:txBody>
                  <a:tcPr/>
                </a:tc>
                <a:tc>
                  <a:txBody>
                    <a:bodyPr/>
                    <a:lstStyle/>
                    <a:p>
                      <a:pPr algn="r" rtl="0" fontAlgn="b"/>
                      <a:r>
                        <a:rPr lang="en-US" sz="900" b="1" i="0" u="none" strike="noStrike" dirty="0">
                          <a:solidFill>
                            <a:srgbClr val="000000"/>
                          </a:solidFill>
                          <a:effectLst/>
                          <a:latin typeface="Calibri" panose="020F0502020204030204" pitchFamily="34" charset="0"/>
                        </a:rPr>
                        <a:t>Total</a:t>
                      </a: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229</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0</a:t>
                      </a:r>
                    </a:p>
                  </a:txBody>
                  <a:tcPr marL="7479" marR="7479" marT="7479"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229</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smtClean="0">
                          <a:solidFill>
                            <a:srgbClr val="000000"/>
                          </a:solidFill>
                          <a:effectLst/>
                          <a:latin typeface="Calibri" panose="020F0502020204030204" pitchFamily="34" charset="0"/>
                        </a:rPr>
                        <a:t>154</a:t>
                      </a:r>
                      <a:endParaRPr lang="en-US" sz="900" b="1"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smtClean="0">
                          <a:solidFill>
                            <a:srgbClr val="000000"/>
                          </a:solidFill>
                          <a:effectLst/>
                          <a:latin typeface="Calibri" panose="020F0502020204030204" pitchFamily="34" charset="0"/>
                        </a:rPr>
                        <a:t>0</a:t>
                      </a:r>
                      <a:endParaRPr lang="en-US" sz="900" b="1" i="0" u="none" strike="noStrike" dirty="0">
                        <a:solidFill>
                          <a:srgbClr val="000000"/>
                        </a:solidFill>
                        <a:effectLst/>
                        <a:latin typeface="Calibri" panose="020F0502020204030204" pitchFamily="34" charset="0"/>
                      </a:endParaRPr>
                    </a:p>
                  </a:txBody>
                  <a:tcPr marL="7479" marR="7479" marT="7479"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smtClean="0">
                          <a:solidFill>
                            <a:srgbClr val="000000"/>
                          </a:solidFill>
                          <a:effectLst/>
                          <a:latin typeface="Calibri" panose="020F0502020204030204" pitchFamily="34" charset="0"/>
                        </a:rPr>
                        <a:t>154</a:t>
                      </a:r>
                      <a:endParaRPr lang="en-US" sz="900" b="1"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smtClean="0">
                          <a:solidFill>
                            <a:srgbClr val="000000"/>
                          </a:solidFill>
                          <a:effectLst/>
                          <a:latin typeface="Calibri" panose="020F0502020204030204" pitchFamily="34" charset="0"/>
                        </a:rPr>
                        <a:t>178</a:t>
                      </a:r>
                      <a:endParaRPr lang="en-US" sz="900" b="1"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smtClean="0">
                          <a:solidFill>
                            <a:srgbClr val="000000"/>
                          </a:solidFill>
                          <a:effectLst/>
                          <a:latin typeface="Calibri" panose="020F0502020204030204" pitchFamily="34" charset="0"/>
                        </a:rPr>
                        <a:t>0</a:t>
                      </a:r>
                      <a:endParaRPr lang="en-US" sz="900" b="1" i="0" u="none" strike="noStrike" dirty="0">
                        <a:solidFill>
                          <a:srgbClr val="000000"/>
                        </a:solidFill>
                        <a:effectLst/>
                        <a:latin typeface="Calibri" panose="020F0502020204030204" pitchFamily="34" charset="0"/>
                      </a:endParaRPr>
                    </a:p>
                  </a:txBody>
                  <a:tcPr marL="7479" marR="7479" marT="7479"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smtClean="0">
                          <a:solidFill>
                            <a:srgbClr val="000000"/>
                          </a:solidFill>
                          <a:effectLst/>
                          <a:latin typeface="Calibri" panose="020F0502020204030204" pitchFamily="34" charset="0"/>
                        </a:rPr>
                        <a:t>178</a:t>
                      </a:r>
                      <a:endParaRPr lang="en-US" sz="900" b="1"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163634">
                <a:tc rowSpan="6">
                  <a:txBody>
                    <a:bodyPr/>
                    <a:lstStyle/>
                    <a:p>
                      <a:pPr algn="ctr" rtl="0" fontAlgn="ctr"/>
                      <a:r>
                        <a:rPr lang="en-US" sz="900" b="0" i="0" u="none" strike="noStrike" dirty="0">
                          <a:solidFill>
                            <a:srgbClr val="000000"/>
                          </a:solidFill>
                          <a:effectLst/>
                          <a:latin typeface="Calibri" panose="020F0502020204030204" pitchFamily="34" charset="0"/>
                        </a:rPr>
                        <a:t>Partial Abatement</a:t>
                      </a:r>
                    </a:p>
                  </a:txBody>
                  <a:tcPr marL="7479" marR="7479" marT="7479"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900" b="0" i="0" u="none" strike="noStrike" dirty="0">
                          <a:solidFill>
                            <a:srgbClr val="000000"/>
                          </a:solidFill>
                          <a:effectLst/>
                          <a:latin typeface="Calibri" panose="020F0502020204030204" pitchFamily="34" charset="0"/>
                        </a:rPr>
                        <a:t>Freshmen</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33</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33</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24</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24</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15"/>
                  </a:ext>
                </a:extLst>
              </a:tr>
              <a:tr h="163634">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Sophomore</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8</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8</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63634">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Junior</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7</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7</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6</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6</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163634">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Senior</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19</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19</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17</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a:noFill/>
                    </a:lnB>
                  </a:tcPr>
                </a:tc>
                <a:tc>
                  <a:txBody>
                    <a:bodyPr/>
                    <a:lstStyle/>
                    <a:p>
                      <a:pPr algn="ctr" rtl="0" fontAlgn="b"/>
                      <a:r>
                        <a:rPr lang="en-US" sz="900" b="0" i="0" u="none" strike="noStrike" dirty="0" smtClean="0">
                          <a:solidFill>
                            <a:srgbClr val="000000"/>
                          </a:solidFill>
                          <a:effectLst/>
                          <a:latin typeface="Calibri" panose="020F0502020204030204" pitchFamily="34" charset="0"/>
                        </a:rPr>
                        <a:t>17</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71815">
                <a:tc vMerge="1">
                  <a:txBody>
                    <a:bodyPr/>
                    <a:lstStyle/>
                    <a:p>
                      <a:endParaRPr lang="en-US"/>
                    </a:p>
                  </a:txBody>
                  <a:tcPr/>
                </a:tc>
                <a:tc>
                  <a:txBody>
                    <a:bodyPr/>
                    <a:lstStyle/>
                    <a:p>
                      <a:pPr algn="l" rtl="0" fontAlgn="b"/>
                      <a:r>
                        <a:rPr lang="en-US" sz="900" b="0" i="0" u="none" strike="noStrike" dirty="0">
                          <a:solidFill>
                            <a:srgbClr val="000000"/>
                          </a:solidFill>
                          <a:effectLst/>
                          <a:latin typeface="Calibri" panose="020F0502020204030204" pitchFamily="34" charset="0"/>
                        </a:rPr>
                        <a:t>Other</a:t>
                      </a:r>
                    </a:p>
                  </a:txBody>
                  <a:tcPr marL="7479" marR="7479" marT="74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a:solidFill>
                            <a:srgbClr val="000000"/>
                          </a:solidFill>
                          <a:effectLst/>
                          <a:latin typeface="Calibri" panose="020F0502020204030204" pitchFamily="34" charset="0"/>
                        </a:rPr>
                        <a:t>0</a:t>
                      </a: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dirty="0" smtClean="0">
                          <a:solidFill>
                            <a:srgbClr val="000000"/>
                          </a:solidFill>
                          <a:effectLst/>
                          <a:latin typeface="Calibri" panose="020F0502020204030204" pitchFamily="34" charset="0"/>
                        </a:rPr>
                        <a:t>0</a:t>
                      </a:r>
                      <a:endParaRPr lang="en-US" sz="900" b="0"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63634">
                <a:tc vMerge="1">
                  <a:txBody>
                    <a:bodyPr/>
                    <a:lstStyle/>
                    <a:p>
                      <a:endParaRPr lang="en-US"/>
                    </a:p>
                  </a:txBody>
                  <a:tcPr/>
                </a:tc>
                <a:tc>
                  <a:txBody>
                    <a:bodyPr/>
                    <a:lstStyle/>
                    <a:p>
                      <a:pPr algn="l" rtl="0" fontAlgn="b"/>
                      <a:r>
                        <a:rPr lang="en-US" sz="900" b="1" i="0" u="none" strike="noStrike" dirty="0">
                          <a:solidFill>
                            <a:srgbClr val="000000"/>
                          </a:solidFill>
                          <a:effectLst/>
                          <a:latin typeface="Calibri" panose="020F0502020204030204" pitchFamily="34" charset="0"/>
                        </a:rPr>
                        <a:t>Total</a:t>
                      </a:r>
                    </a:p>
                  </a:txBody>
                  <a:tcPr marL="7479" marR="7479" marT="7479" marB="0" anchor="b">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0</a:t>
                      </a: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0</a:t>
                      </a:r>
                    </a:p>
                  </a:txBody>
                  <a:tcPr marL="7479" marR="7479" marT="7479"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a:solidFill>
                            <a:srgbClr val="000000"/>
                          </a:solidFill>
                          <a:effectLst/>
                          <a:latin typeface="Calibri" panose="020F0502020204030204" pitchFamily="34" charset="0"/>
                        </a:rPr>
                        <a:t>0</a:t>
                      </a: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smtClean="0">
                          <a:solidFill>
                            <a:srgbClr val="000000"/>
                          </a:solidFill>
                          <a:effectLst/>
                          <a:latin typeface="Calibri" panose="020F0502020204030204" pitchFamily="34" charset="0"/>
                        </a:rPr>
                        <a:t>67</a:t>
                      </a:r>
                      <a:endParaRPr lang="en-US" sz="900" b="1"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smtClean="0">
                          <a:solidFill>
                            <a:srgbClr val="000000"/>
                          </a:solidFill>
                          <a:effectLst/>
                          <a:latin typeface="Calibri" panose="020F0502020204030204" pitchFamily="34" charset="0"/>
                        </a:rPr>
                        <a:t>0</a:t>
                      </a:r>
                      <a:endParaRPr lang="en-US" sz="900" b="1" i="0" u="none" strike="noStrike" dirty="0">
                        <a:solidFill>
                          <a:srgbClr val="000000"/>
                        </a:solidFill>
                        <a:effectLst/>
                        <a:latin typeface="Calibri" panose="020F0502020204030204" pitchFamily="34" charset="0"/>
                      </a:endParaRPr>
                    </a:p>
                  </a:txBody>
                  <a:tcPr marL="7479" marR="7479" marT="7479"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smtClean="0">
                          <a:solidFill>
                            <a:srgbClr val="000000"/>
                          </a:solidFill>
                          <a:effectLst/>
                          <a:latin typeface="Calibri" panose="020F0502020204030204" pitchFamily="34" charset="0"/>
                        </a:rPr>
                        <a:t>67</a:t>
                      </a:r>
                      <a:endParaRPr lang="en-US" sz="900" b="1"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smtClean="0">
                          <a:solidFill>
                            <a:srgbClr val="000000"/>
                          </a:solidFill>
                          <a:effectLst/>
                          <a:latin typeface="Calibri" panose="020F0502020204030204" pitchFamily="34" charset="0"/>
                        </a:rPr>
                        <a:t>49</a:t>
                      </a:r>
                      <a:endParaRPr lang="en-US" sz="900" b="1" i="0" u="none" strike="noStrike" dirty="0">
                        <a:solidFill>
                          <a:srgbClr val="000000"/>
                        </a:solidFill>
                        <a:effectLst/>
                        <a:latin typeface="Calibri" panose="020F0502020204030204" pitchFamily="34" charset="0"/>
                      </a:endParaRPr>
                    </a:p>
                  </a:txBody>
                  <a:tcPr marL="7479" marR="7479" marT="74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smtClean="0">
                          <a:solidFill>
                            <a:srgbClr val="000000"/>
                          </a:solidFill>
                          <a:effectLst/>
                          <a:latin typeface="Calibri" panose="020F0502020204030204" pitchFamily="34" charset="0"/>
                        </a:rPr>
                        <a:t>0</a:t>
                      </a:r>
                      <a:endParaRPr lang="en-US" sz="900" b="1" i="0" u="none" strike="noStrike" dirty="0">
                        <a:solidFill>
                          <a:srgbClr val="000000"/>
                        </a:solidFill>
                        <a:effectLst/>
                        <a:latin typeface="Calibri" panose="020F0502020204030204" pitchFamily="34" charset="0"/>
                      </a:endParaRPr>
                    </a:p>
                  </a:txBody>
                  <a:tcPr marL="7479" marR="7479" marT="7479"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900" b="1" i="0" u="none" strike="noStrike" dirty="0" smtClean="0">
                          <a:solidFill>
                            <a:srgbClr val="000000"/>
                          </a:solidFill>
                          <a:effectLst/>
                          <a:latin typeface="Calibri" panose="020F0502020204030204" pitchFamily="34" charset="0"/>
                        </a:rPr>
                        <a:t>49</a:t>
                      </a:r>
                      <a:endParaRPr lang="en-US" sz="900" b="1" i="0" u="none" strike="noStrike" dirty="0">
                        <a:solidFill>
                          <a:srgbClr val="000000"/>
                        </a:solidFill>
                        <a:effectLst/>
                        <a:latin typeface="Calibri" panose="020F0502020204030204" pitchFamily="34" charset="0"/>
                      </a:endParaRPr>
                    </a:p>
                  </a:txBody>
                  <a:tcPr marL="7479" marR="7479" marT="747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
        <p:nvSpPr>
          <p:cNvPr id="10" name="TextBox 9"/>
          <p:cNvSpPr txBox="1"/>
          <p:nvPr/>
        </p:nvSpPr>
        <p:spPr>
          <a:xfrm>
            <a:off x="457199" y="5163121"/>
            <a:ext cx="1643814" cy="400110"/>
          </a:xfrm>
          <a:prstGeom prst="rect">
            <a:avLst/>
          </a:prstGeom>
          <a:noFill/>
        </p:spPr>
        <p:txBody>
          <a:bodyPr wrap="square" rtlCol="0">
            <a:spAutoFit/>
          </a:bodyPr>
          <a:lstStyle/>
          <a:p>
            <a:r>
              <a:rPr lang="en-US" sz="1000" dirty="0">
                <a:solidFill>
                  <a:prstClr val="black"/>
                </a:solidFill>
              </a:rPr>
              <a:t>R = Resident</a:t>
            </a:r>
          </a:p>
          <a:p>
            <a:r>
              <a:rPr lang="en-US" sz="1000" dirty="0">
                <a:solidFill>
                  <a:prstClr val="black"/>
                </a:solidFill>
              </a:rPr>
              <a:t>NR = Non-Resident</a:t>
            </a:r>
          </a:p>
        </p:txBody>
      </p:sp>
    </p:spTree>
    <p:extLst>
      <p:ext uri="{BB962C8B-B14F-4D97-AF65-F5344CB8AC3E}">
        <p14:creationId xmlns:p14="http://schemas.microsoft.com/office/powerpoint/2010/main" val="2677462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6" name="Rectangle 5"/>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fontScale="90000"/>
          </a:bodyPr>
          <a:lstStyle/>
          <a:p>
            <a:r>
              <a:rPr lang="en-US" dirty="0" smtClean="0"/>
              <a:t>Criterion for Merit Award Abatements</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38</a:t>
            </a:fld>
            <a:endParaRPr lang="en-US" dirty="0">
              <a:solidFill>
                <a:schemeClr val="bg1"/>
              </a:solidFill>
            </a:endParaRPr>
          </a:p>
        </p:txBody>
      </p:sp>
      <p:sp>
        <p:nvSpPr>
          <p:cNvPr id="8" name="TextBox 7"/>
          <p:cNvSpPr txBox="1"/>
          <p:nvPr/>
        </p:nvSpPr>
        <p:spPr>
          <a:xfrm>
            <a:off x="457201" y="1562428"/>
            <a:ext cx="8229600" cy="1938992"/>
          </a:xfrm>
          <a:prstGeom prst="rect">
            <a:avLst/>
          </a:prstGeom>
          <a:noFill/>
          <a:ln>
            <a:solidFill>
              <a:schemeClr val="tx1"/>
            </a:solidFill>
          </a:ln>
        </p:spPr>
        <p:txBody>
          <a:bodyPr wrap="square" rtlCol="0">
            <a:spAutoFit/>
          </a:bodyPr>
          <a:lstStyle/>
          <a:p>
            <a:pPr algn="just"/>
            <a:r>
              <a:rPr lang="en-US" sz="1200" dirty="0">
                <a:solidFill>
                  <a:prstClr val="black"/>
                </a:solidFill>
                <a:latin typeface="Calibri" panose="020F0502020204030204" pitchFamily="34" charset="0"/>
              </a:rPr>
              <a:t>Lander University awards students a tuition waiver in accordance with Section 59-101-620 based upon an approved scholarship matrix developed by the Office of Financial Aid, taking into consideration ACT or SAT score and high school GPA to determine the waiver </a:t>
            </a:r>
            <a:r>
              <a:rPr lang="en-US" sz="1200" dirty="0" smtClean="0">
                <a:solidFill>
                  <a:prstClr val="black"/>
                </a:solidFill>
                <a:latin typeface="Calibri" panose="020F0502020204030204" pitchFamily="34" charset="0"/>
              </a:rPr>
              <a:t>amount.  Separate </a:t>
            </a:r>
            <a:r>
              <a:rPr lang="en-US" sz="1200" dirty="0">
                <a:solidFill>
                  <a:prstClr val="black"/>
                </a:solidFill>
                <a:latin typeface="Calibri" panose="020F0502020204030204" pitchFamily="34" charset="0"/>
              </a:rPr>
              <a:t>renewal criteria are set for those continuing students </a:t>
            </a:r>
            <a:r>
              <a:rPr lang="en-US" sz="1200" dirty="0" smtClean="0">
                <a:solidFill>
                  <a:prstClr val="black"/>
                </a:solidFill>
                <a:latin typeface="Calibri" panose="020F0502020204030204" pitchFamily="34" charset="0"/>
              </a:rPr>
              <a:t>deemed </a:t>
            </a:r>
            <a:r>
              <a:rPr lang="en-US" sz="1200" dirty="0">
                <a:solidFill>
                  <a:prstClr val="black"/>
                </a:solidFill>
                <a:latin typeface="Calibri" panose="020F0502020204030204" pitchFamily="34" charset="0"/>
              </a:rPr>
              <a:t>eligible to maintain the waiver during subsequent academic </a:t>
            </a:r>
            <a:r>
              <a:rPr lang="en-US" sz="1200" dirty="0" smtClean="0">
                <a:solidFill>
                  <a:prstClr val="black"/>
                </a:solidFill>
                <a:latin typeface="Calibri" panose="020F0502020204030204" pitchFamily="34" charset="0"/>
              </a:rPr>
              <a:t>years.  The </a:t>
            </a:r>
            <a:r>
              <a:rPr lang="en-US" sz="1200" dirty="0">
                <a:solidFill>
                  <a:prstClr val="black"/>
                </a:solidFill>
                <a:latin typeface="Calibri" panose="020F0502020204030204" pitchFamily="34" charset="0"/>
              </a:rPr>
              <a:t>maximum waived amount for all students</a:t>
            </a:r>
            <a:r>
              <a:rPr lang="en-US" sz="1200" dirty="0">
                <a:solidFill>
                  <a:srgbClr val="FE3D2E"/>
                </a:solidFill>
                <a:latin typeface="Calibri" panose="020F0502020204030204" pitchFamily="34" charset="0"/>
              </a:rPr>
              <a:t> </a:t>
            </a:r>
            <a:r>
              <a:rPr lang="en-US" sz="1200" dirty="0">
                <a:solidFill>
                  <a:prstClr val="black"/>
                </a:solidFill>
                <a:latin typeface="Calibri" panose="020F0502020204030204" pitchFamily="34" charset="0"/>
              </a:rPr>
              <a:t>cannot exceed a five year rolling average of the undergraduate student population as reported in the university’s annual FISAP (Title IV Fiscal Operations Report and Application to Participate).  </a:t>
            </a:r>
            <a:endParaRPr lang="en-US" sz="1200" dirty="0" smtClean="0">
              <a:solidFill>
                <a:prstClr val="black"/>
              </a:solidFill>
              <a:latin typeface="Calibri" panose="020F0502020204030204" pitchFamily="34" charset="0"/>
            </a:endParaRPr>
          </a:p>
          <a:p>
            <a:pPr algn="just"/>
            <a:endParaRPr lang="en-US" sz="1200" dirty="0">
              <a:solidFill>
                <a:prstClr val="black"/>
              </a:solidFill>
              <a:latin typeface="Calibri" panose="020F0502020204030204" pitchFamily="34" charset="0"/>
            </a:endParaRPr>
          </a:p>
          <a:p>
            <a:pPr algn="just"/>
            <a:r>
              <a:rPr lang="en-US" sz="1200" b="1" u="sng" dirty="0" smtClean="0">
                <a:solidFill>
                  <a:prstClr val="black"/>
                </a:solidFill>
                <a:latin typeface="Calibri" panose="020F0502020204030204" pitchFamily="34" charset="0"/>
              </a:rPr>
              <a:t>Criterion:</a:t>
            </a:r>
          </a:p>
          <a:p>
            <a:pPr marL="171450" indent="-171450" algn="just">
              <a:buFont typeface="Arial" panose="020B0604020202020204" pitchFamily="34" charset="0"/>
              <a:buChar char="•"/>
            </a:pPr>
            <a:r>
              <a:rPr lang="en-US" sz="1200" dirty="0" smtClean="0">
                <a:solidFill>
                  <a:prstClr val="black"/>
                </a:solidFill>
                <a:latin typeface="Calibri" panose="020F0502020204030204" pitchFamily="34" charset="0"/>
              </a:rPr>
              <a:t>In-State		At least 1100 SAT and 3.5 GPA (Weighted Scale)</a:t>
            </a:r>
          </a:p>
          <a:p>
            <a:pPr marL="171450" indent="-171450" algn="just">
              <a:buFont typeface="Arial" panose="020B0604020202020204" pitchFamily="34" charset="0"/>
              <a:buChar char="•"/>
            </a:pPr>
            <a:r>
              <a:rPr lang="en-US" sz="1200" dirty="0" smtClean="0">
                <a:solidFill>
                  <a:prstClr val="black"/>
                </a:solidFill>
                <a:latin typeface="Calibri" panose="020F0502020204030204" pitchFamily="34" charset="0"/>
              </a:rPr>
              <a:t>Out-of-State	At least 1100 SAT and 3.0 GPA (Unweighted Scale)</a:t>
            </a:r>
            <a:endParaRPr lang="en-US" sz="1200" dirty="0">
              <a:solidFill>
                <a:prstClr val="black"/>
              </a:solidFill>
              <a:latin typeface="Calibri" panose="020F0502020204030204" pitchFamily="34" charset="0"/>
            </a:endParaRPr>
          </a:p>
        </p:txBody>
      </p:sp>
      <p:sp>
        <p:nvSpPr>
          <p:cNvPr id="9" name="TextBox 8"/>
          <p:cNvSpPr txBox="1"/>
          <p:nvPr/>
        </p:nvSpPr>
        <p:spPr>
          <a:xfrm>
            <a:off x="3547664" y="1125652"/>
            <a:ext cx="2048672" cy="369332"/>
          </a:xfrm>
          <a:prstGeom prst="rect">
            <a:avLst/>
          </a:prstGeom>
          <a:noFill/>
        </p:spPr>
        <p:txBody>
          <a:bodyPr wrap="square" rtlCol="0">
            <a:spAutoFit/>
          </a:bodyPr>
          <a:lstStyle/>
          <a:p>
            <a:r>
              <a:rPr lang="en-US" b="1" dirty="0" smtClean="0">
                <a:latin typeface="Calibri" panose="020F0502020204030204" pitchFamily="34" charset="0"/>
              </a:rPr>
              <a:t>4% Tuition Waivers</a:t>
            </a:r>
            <a:endParaRPr lang="en-US" b="1" dirty="0">
              <a:latin typeface="Calibri" panose="020F0502020204030204" pitchFamily="34" charset="0"/>
            </a:endParaRPr>
          </a:p>
        </p:txBody>
      </p:sp>
      <p:sp>
        <p:nvSpPr>
          <p:cNvPr id="10" name="TextBox 9"/>
          <p:cNvSpPr txBox="1"/>
          <p:nvPr/>
        </p:nvSpPr>
        <p:spPr>
          <a:xfrm>
            <a:off x="457201" y="4215518"/>
            <a:ext cx="8229600" cy="1384995"/>
          </a:xfrm>
          <a:prstGeom prst="rect">
            <a:avLst/>
          </a:prstGeom>
          <a:noFill/>
          <a:ln>
            <a:solidFill>
              <a:schemeClr val="tx1"/>
            </a:solidFill>
          </a:ln>
        </p:spPr>
        <p:txBody>
          <a:bodyPr wrap="square" rtlCol="0">
            <a:spAutoFit/>
          </a:bodyPr>
          <a:lstStyle/>
          <a:p>
            <a:pPr algn="just"/>
            <a:r>
              <a:rPr lang="en-US" sz="1200" dirty="0">
                <a:solidFill>
                  <a:prstClr val="black"/>
                </a:solidFill>
                <a:latin typeface="Calibri" panose="020F0502020204030204" pitchFamily="34" charset="0"/>
              </a:rPr>
              <a:t>Lander University awards students a </a:t>
            </a:r>
            <a:r>
              <a:rPr lang="en-US" sz="1200" dirty="0" smtClean="0">
                <a:solidFill>
                  <a:prstClr val="black"/>
                </a:solidFill>
                <a:latin typeface="Calibri" panose="020F0502020204030204" pitchFamily="34" charset="0"/>
              </a:rPr>
              <a:t>merit award abatement </a:t>
            </a:r>
            <a:r>
              <a:rPr lang="en-US" sz="1200" dirty="0">
                <a:solidFill>
                  <a:prstClr val="black"/>
                </a:solidFill>
                <a:latin typeface="Calibri" panose="020F0502020204030204" pitchFamily="34" charset="0"/>
              </a:rPr>
              <a:t>in accordance with Section </a:t>
            </a:r>
            <a:r>
              <a:rPr lang="en-US" sz="1200" dirty="0" smtClean="0">
                <a:solidFill>
                  <a:prstClr val="black"/>
                </a:solidFill>
                <a:latin typeface="Calibri" panose="020F0502020204030204" pitchFamily="34" charset="0"/>
              </a:rPr>
              <a:t>59-112-70(A) </a:t>
            </a:r>
            <a:r>
              <a:rPr lang="en-US" sz="1200" dirty="0">
                <a:solidFill>
                  <a:prstClr val="black"/>
                </a:solidFill>
                <a:latin typeface="Calibri" panose="020F0502020204030204" pitchFamily="34" charset="0"/>
              </a:rPr>
              <a:t>based upon an approved scholarship matrix developed by the Office of Financial Aid, taking into consideration ACT or SAT score and high school GPA to determine the waiver </a:t>
            </a:r>
            <a:r>
              <a:rPr lang="en-US" sz="1200" dirty="0" smtClean="0">
                <a:solidFill>
                  <a:prstClr val="black"/>
                </a:solidFill>
                <a:latin typeface="Calibri" panose="020F0502020204030204" pitchFamily="34" charset="0"/>
              </a:rPr>
              <a:t>amount.  </a:t>
            </a:r>
          </a:p>
          <a:p>
            <a:pPr algn="just"/>
            <a:endParaRPr lang="en-US" sz="1200" dirty="0">
              <a:solidFill>
                <a:prstClr val="black"/>
              </a:solidFill>
              <a:latin typeface="Calibri" panose="020F0502020204030204" pitchFamily="34" charset="0"/>
            </a:endParaRPr>
          </a:p>
          <a:p>
            <a:pPr algn="just"/>
            <a:r>
              <a:rPr lang="en-US" sz="1200" b="1" u="sng" dirty="0" smtClean="0">
                <a:solidFill>
                  <a:prstClr val="black"/>
                </a:solidFill>
                <a:latin typeface="Calibri" panose="020F0502020204030204" pitchFamily="34" charset="0"/>
              </a:rPr>
              <a:t>Criterion:</a:t>
            </a:r>
          </a:p>
          <a:p>
            <a:pPr marL="171450" indent="-171450" algn="just">
              <a:buFont typeface="Arial" panose="020B0604020202020204" pitchFamily="34" charset="0"/>
              <a:buChar char="•"/>
            </a:pPr>
            <a:r>
              <a:rPr lang="en-US" sz="1200" dirty="0" smtClean="0">
                <a:solidFill>
                  <a:prstClr val="black"/>
                </a:solidFill>
                <a:latin typeface="Calibri" panose="020F0502020204030204" pitchFamily="34" charset="0"/>
              </a:rPr>
              <a:t>In-State		At least 1100 SAT and 3.5 GPA (Weighted Scale)</a:t>
            </a:r>
          </a:p>
          <a:p>
            <a:pPr marL="171450" indent="-171450" algn="just">
              <a:buFont typeface="Arial" panose="020B0604020202020204" pitchFamily="34" charset="0"/>
              <a:buChar char="•"/>
            </a:pPr>
            <a:r>
              <a:rPr lang="en-US" sz="1200" dirty="0" smtClean="0">
                <a:solidFill>
                  <a:prstClr val="black"/>
                </a:solidFill>
                <a:latin typeface="Calibri" panose="020F0502020204030204" pitchFamily="34" charset="0"/>
              </a:rPr>
              <a:t>Out-of-State	At least 1100 SAT and 3.0 GPA (Unweighted Scale)</a:t>
            </a:r>
            <a:endParaRPr lang="en-US" sz="1200" dirty="0">
              <a:solidFill>
                <a:prstClr val="black"/>
              </a:solidFill>
              <a:latin typeface="Calibri" panose="020F0502020204030204" pitchFamily="34" charset="0"/>
            </a:endParaRPr>
          </a:p>
        </p:txBody>
      </p:sp>
      <p:sp>
        <p:nvSpPr>
          <p:cNvPr id="11" name="TextBox 10"/>
          <p:cNvSpPr txBox="1"/>
          <p:nvPr/>
        </p:nvSpPr>
        <p:spPr>
          <a:xfrm>
            <a:off x="3272826" y="3753644"/>
            <a:ext cx="2598348" cy="369332"/>
          </a:xfrm>
          <a:prstGeom prst="rect">
            <a:avLst/>
          </a:prstGeom>
          <a:noFill/>
        </p:spPr>
        <p:txBody>
          <a:bodyPr wrap="square" rtlCol="0">
            <a:spAutoFit/>
          </a:bodyPr>
          <a:lstStyle/>
          <a:p>
            <a:r>
              <a:rPr lang="en-US" b="1" dirty="0" smtClean="0">
                <a:latin typeface="Calibri" panose="020F0502020204030204" pitchFamily="34" charset="0"/>
              </a:rPr>
              <a:t>Merit Award Abatements</a:t>
            </a:r>
            <a:endParaRPr lang="en-US" b="1" dirty="0">
              <a:latin typeface="Calibri" panose="020F0502020204030204" pitchFamily="34" charset="0"/>
            </a:endParaRPr>
          </a:p>
        </p:txBody>
      </p:sp>
    </p:spTree>
    <p:extLst>
      <p:ext uri="{BB962C8B-B14F-4D97-AF65-F5344CB8AC3E}">
        <p14:creationId xmlns:p14="http://schemas.microsoft.com/office/powerpoint/2010/main" val="285067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8" name="Rectangle 7"/>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1289"/>
            <a:ext cx="8229600" cy="1143000"/>
          </a:xfrm>
        </p:spPr>
        <p:txBody>
          <a:bodyPr>
            <a:normAutofit/>
          </a:bodyPr>
          <a:lstStyle/>
          <a:p>
            <a:r>
              <a:rPr lang="en-US" dirty="0" smtClean="0"/>
              <a:t>FY 19 Projected Current Revenue</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4</a:t>
            </a:fld>
            <a:endParaRPr lang="en-US" dirty="0">
              <a:solidFill>
                <a:schemeClr val="bg1"/>
              </a:solidFill>
            </a:endParaRPr>
          </a:p>
        </p:txBody>
      </p:sp>
      <p:graphicFrame>
        <p:nvGraphicFramePr>
          <p:cNvPr id="13" name="Chart 12"/>
          <p:cNvGraphicFramePr/>
          <p:nvPr>
            <p:extLst>
              <p:ext uri="{D42A27DB-BD31-4B8C-83A1-F6EECF244321}">
                <p14:modId xmlns:p14="http://schemas.microsoft.com/office/powerpoint/2010/main" val="3294270198"/>
              </p:ext>
            </p:extLst>
          </p:nvPr>
        </p:nvGraphicFramePr>
        <p:xfrm>
          <a:off x="647700" y="1676400"/>
          <a:ext cx="7848600" cy="454342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6381750" y="1268236"/>
            <a:ext cx="2324100" cy="369332"/>
          </a:xfrm>
          <a:prstGeom prst="rect">
            <a:avLst/>
          </a:prstGeom>
          <a:noFill/>
        </p:spPr>
        <p:txBody>
          <a:bodyPr wrap="square" rtlCol="0">
            <a:spAutoFit/>
          </a:bodyPr>
          <a:lstStyle/>
          <a:p>
            <a:r>
              <a:rPr lang="en-US" dirty="0" smtClean="0"/>
              <a:t>Total: $83,966,463</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7" name="Rectangle 6"/>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4090" y="-20620"/>
            <a:ext cx="8229600" cy="1143000"/>
          </a:xfrm>
        </p:spPr>
        <p:txBody>
          <a:bodyPr/>
          <a:lstStyle/>
          <a:p>
            <a:r>
              <a:rPr lang="en-US" dirty="0"/>
              <a:t>FY </a:t>
            </a:r>
            <a:r>
              <a:rPr lang="en-US" dirty="0" smtClean="0"/>
              <a:t>19 </a:t>
            </a:r>
            <a:r>
              <a:rPr lang="en-US" dirty="0"/>
              <a:t>Projected Current </a:t>
            </a:r>
            <a:r>
              <a:rPr lang="en-US" dirty="0" smtClean="0"/>
              <a:t>Expenses</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5</a:t>
            </a:fld>
            <a:endParaRPr lang="en-US" dirty="0">
              <a:solidFill>
                <a:schemeClr val="bg1"/>
              </a:solidFill>
            </a:endParaRPr>
          </a:p>
        </p:txBody>
      </p:sp>
      <p:graphicFrame>
        <p:nvGraphicFramePr>
          <p:cNvPr id="8" name="Chart 7"/>
          <p:cNvGraphicFramePr/>
          <p:nvPr>
            <p:extLst>
              <p:ext uri="{D42A27DB-BD31-4B8C-83A1-F6EECF244321}">
                <p14:modId xmlns:p14="http://schemas.microsoft.com/office/powerpoint/2010/main" val="845680017"/>
              </p:ext>
            </p:extLst>
          </p:nvPr>
        </p:nvGraphicFramePr>
        <p:xfrm>
          <a:off x="647700" y="1676400"/>
          <a:ext cx="7848600" cy="45434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381750" y="1268236"/>
            <a:ext cx="2324100" cy="369332"/>
          </a:xfrm>
          <a:prstGeom prst="rect">
            <a:avLst/>
          </a:prstGeom>
          <a:noFill/>
        </p:spPr>
        <p:txBody>
          <a:bodyPr wrap="square" rtlCol="0">
            <a:spAutoFit/>
          </a:bodyPr>
          <a:lstStyle/>
          <a:p>
            <a:r>
              <a:rPr lang="en-US" dirty="0" smtClean="0"/>
              <a:t>Total: $83,966,463</a:t>
            </a:r>
            <a:endParaRPr lang="en-US" dirty="0"/>
          </a:p>
        </p:txBody>
      </p:sp>
    </p:spTree>
    <p:extLst>
      <p:ext uri="{BB962C8B-B14F-4D97-AF65-F5344CB8AC3E}">
        <p14:creationId xmlns:p14="http://schemas.microsoft.com/office/powerpoint/2010/main" val="3924589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8" name="Rectangle 7"/>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301"/>
            <a:ext cx="8229600" cy="1143000"/>
          </a:xfrm>
        </p:spPr>
        <p:txBody>
          <a:bodyPr/>
          <a:lstStyle/>
          <a:p>
            <a:r>
              <a:rPr lang="en-US" dirty="0" smtClean="0"/>
              <a:t>Carry Forward</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6</a:t>
            </a:fld>
            <a:endParaRPr lang="en-US"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057562592"/>
              </p:ext>
            </p:extLst>
          </p:nvPr>
        </p:nvGraphicFramePr>
        <p:xfrm>
          <a:off x="457200" y="2640274"/>
          <a:ext cx="8229600" cy="18542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smtClean="0"/>
                        <a:t>FY 2017</a:t>
                      </a:r>
                      <a:endParaRPr lang="en-US" dirty="0"/>
                    </a:p>
                  </a:txBody>
                  <a:tcPr/>
                </a:tc>
                <a:tc>
                  <a:txBody>
                    <a:bodyPr/>
                    <a:lstStyle/>
                    <a:p>
                      <a:pPr algn="ctr"/>
                      <a:r>
                        <a:rPr lang="en-US" dirty="0" smtClean="0"/>
                        <a:t>FY</a:t>
                      </a:r>
                      <a:r>
                        <a:rPr lang="en-US" baseline="0" dirty="0" smtClean="0"/>
                        <a:t> 2018</a:t>
                      </a:r>
                      <a:endParaRPr lang="en-US" dirty="0"/>
                    </a:p>
                  </a:txBody>
                  <a:tcPr/>
                </a:tc>
                <a:tc>
                  <a:txBody>
                    <a:bodyPr/>
                    <a:lstStyle/>
                    <a:p>
                      <a:pPr algn="ctr"/>
                      <a:r>
                        <a:rPr lang="en-US" dirty="0" smtClean="0"/>
                        <a:t>FY 2019</a:t>
                      </a:r>
                      <a:endParaRPr lang="en-US" dirty="0"/>
                    </a:p>
                  </a:txBody>
                  <a:tcPr/>
                </a:tc>
                <a:extLst>
                  <a:ext uri="{0D108BD9-81ED-4DB2-BD59-A6C34878D82A}">
                    <a16:rowId xmlns:a16="http://schemas.microsoft.com/office/drawing/2014/main" val="10000"/>
                  </a:ext>
                </a:extLst>
              </a:tr>
              <a:tr h="370840">
                <a:tc>
                  <a:txBody>
                    <a:bodyPr/>
                    <a:lstStyle/>
                    <a:p>
                      <a:r>
                        <a:rPr lang="en-US" dirty="0" smtClean="0"/>
                        <a:t>Recurring</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10001"/>
                  </a:ext>
                </a:extLst>
              </a:tr>
              <a:tr h="370840">
                <a:tc>
                  <a:txBody>
                    <a:bodyPr/>
                    <a:lstStyle/>
                    <a:p>
                      <a:r>
                        <a:rPr lang="en-US" dirty="0" smtClean="0"/>
                        <a:t>Non-Recurring</a:t>
                      </a:r>
                      <a:endParaRPr lang="en-US" dirty="0"/>
                    </a:p>
                  </a:txBody>
                  <a:tcPr/>
                </a:tc>
                <a:tc>
                  <a:txBody>
                    <a:bodyPr/>
                    <a:lstStyle/>
                    <a:p>
                      <a:pPr algn="r"/>
                      <a:r>
                        <a:rPr lang="en-US" dirty="0" smtClean="0"/>
                        <a:t>$1,750,000</a:t>
                      </a:r>
                      <a:endParaRPr lang="en-US" dirty="0"/>
                    </a:p>
                  </a:txBody>
                  <a:tcPr/>
                </a:tc>
                <a:tc>
                  <a:txBody>
                    <a:bodyPr/>
                    <a:lstStyle/>
                    <a:p>
                      <a:pPr algn="r"/>
                      <a:r>
                        <a:rPr lang="en-US" dirty="0" smtClean="0"/>
                        <a:t>$1,326,703</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10002"/>
                  </a:ext>
                </a:extLst>
              </a:tr>
              <a:tr h="370840">
                <a:tc>
                  <a:txBody>
                    <a:bodyPr/>
                    <a:lstStyle/>
                    <a:p>
                      <a:r>
                        <a:rPr lang="en-US" dirty="0" smtClean="0"/>
                        <a:t>Other</a:t>
                      </a:r>
                      <a:endParaRPr lang="en-US" dirty="0"/>
                    </a:p>
                  </a:txBody>
                  <a:tcPr/>
                </a:tc>
                <a:tc>
                  <a:txBody>
                    <a:bodyPr/>
                    <a:lstStyle/>
                    <a:p>
                      <a:pPr algn="r"/>
                      <a:r>
                        <a:rPr lang="en-US" dirty="0" smtClean="0"/>
                        <a:t>$355,305</a:t>
                      </a:r>
                      <a:endParaRPr lang="en-US" dirty="0"/>
                    </a:p>
                  </a:txBody>
                  <a:tcPr/>
                </a:tc>
                <a:tc>
                  <a:txBody>
                    <a:bodyPr/>
                    <a:lstStyle/>
                    <a:p>
                      <a:pPr algn="r"/>
                      <a:r>
                        <a:rPr lang="en-US" dirty="0" smtClean="0"/>
                        <a:t>$450,184</a:t>
                      </a:r>
                      <a:endParaRPr lang="en-US" dirty="0"/>
                    </a:p>
                  </a:txBody>
                  <a:tcPr/>
                </a:tc>
                <a:tc>
                  <a:txBody>
                    <a:bodyPr/>
                    <a:lstStyle/>
                    <a:p>
                      <a:pPr algn="r"/>
                      <a:r>
                        <a:rPr lang="en-US" dirty="0" smtClean="0"/>
                        <a:t>$403,250</a:t>
                      </a:r>
                      <a:endParaRPr lang="en-US" dirty="0"/>
                    </a:p>
                  </a:txBody>
                  <a:tcPr/>
                </a:tc>
                <a:extLst>
                  <a:ext uri="{0D108BD9-81ED-4DB2-BD59-A6C34878D82A}">
                    <a16:rowId xmlns:a16="http://schemas.microsoft.com/office/drawing/2014/main" val="10003"/>
                  </a:ext>
                </a:extLst>
              </a:tr>
              <a:tr h="370840">
                <a:tc>
                  <a:txBody>
                    <a:bodyPr/>
                    <a:lstStyle/>
                    <a:p>
                      <a:r>
                        <a:rPr lang="en-US" dirty="0" smtClean="0"/>
                        <a:t>Federal</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6" name="Rectangle 5"/>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lstStyle/>
          <a:p>
            <a:r>
              <a:rPr lang="en-US" dirty="0" smtClean="0"/>
              <a:t>Capital Projects</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7</a:t>
            </a:fld>
            <a:endParaRPr lang="en-US" dirty="0">
              <a:solidFill>
                <a:schemeClr val="bg1"/>
              </a:solidFill>
            </a:endParaRPr>
          </a:p>
        </p:txBody>
      </p:sp>
      <p:sp>
        <p:nvSpPr>
          <p:cNvPr id="8" name="TextBox 7"/>
          <p:cNvSpPr txBox="1"/>
          <p:nvPr/>
        </p:nvSpPr>
        <p:spPr>
          <a:xfrm>
            <a:off x="1515330" y="1916289"/>
            <a:ext cx="6104670" cy="646331"/>
          </a:xfrm>
          <a:prstGeom prst="rect">
            <a:avLst/>
          </a:prstGeom>
          <a:noFill/>
        </p:spPr>
        <p:txBody>
          <a:bodyPr wrap="square" rtlCol="0">
            <a:spAutoFit/>
          </a:bodyPr>
          <a:lstStyle/>
          <a:p>
            <a:r>
              <a:rPr lang="en-US" dirty="0" smtClean="0">
                <a:latin typeface="Calibri" panose="020F0502020204030204" pitchFamily="34" charset="0"/>
              </a:rPr>
              <a:t>Lander University does not have any active or non-active capital projects.  All projects have been closed.</a:t>
            </a:r>
            <a:endParaRPr lang="en-US" dirty="0">
              <a:latin typeface="Calibri" panose="020F0502020204030204" pitchFamily="34" charset="0"/>
            </a:endParaRPr>
          </a:p>
        </p:txBody>
      </p:sp>
    </p:spTree>
    <p:extLst>
      <p:ext uri="{BB962C8B-B14F-4D97-AF65-F5344CB8AC3E}">
        <p14:creationId xmlns:p14="http://schemas.microsoft.com/office/powerpoint/2010/main" val="149089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6" name="Rectangle 5"/>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lstStyle/>
          <a:p>
            <a:r>
              <a:rPr lang="en-US" dirty="0" smtClean="0"/>
              <a:t>Maintenance</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8</a:t>
            </a:fld>
            <a:endParaRPr lang="en-US" dirty="0">
              <a:solidFill>
                <a:schemeClr val="bg1"/>
              </a:solidFill>
            </a:endParaRPr>
          </a:p>
        </p:txBody>
      </p:sp>
      <p:sp>
        <p:nvSpPr>
          <p:cNvPr id="10" name="Content Placeholder 2"/>
          <p:cNvSpPr txBox="1">
            <a:spLocks/>
          </p:cNvSpPr>
          <p:nvPr/>
        </p:nvSpPr>
        <p:spPr>
          <a:xfrm>
            <a:off x="457201" y="940779"/>
            <a:ext cx="8229600" cy="5266590"/>
          </a:xfrm>
          <a:prstGeom prst="rect">
            <a:avLst/>
          </a:prstGeom>
        </p:spPr>
        <p:txBody>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a:buClrTx/>
              <a:buSzPct val="100000"/>
            </a:pPr>
            <a:r>
              <a:rPr lang="en-US" sz="1800" dirty="0" smtClean="0">
                <a:latin typeface="Calibri" panose="020F0502020204030204" pitchFamily="34" charset="0"/>
              </a:rPr>
              <a:t>Lander University’s campus is beautiful!  It is regularly maintained and an annual maintenance plan is consistently followed.</a:t>
            </a:r>
          </a:p>
          <a:p>
            <a:pPr algn="just">
              <a:buClrTx/>
              <a:buSzPct val="100000"/>
            </a:pPr>
            <a:r>
              <a:rPr lang="en-US" sz="1800" dirty="0" smtClean="0">
                <a:latin typeface="Calibri" panose="020F0502020204030204" pitchFamily="34" charset="0"/>
              </a:rPr>
              <a:t>The University defines critical maintenance as maintenance items relating to facilities necessary to maintain full utility of the facilities which have been postponed due to a lack of funding or other contributing factors.</a:t>
            </a:r>
          </a:p>
          <a:p>
            <a:pPr algn="just">
              <a:buClrTx/>
              <a:buSzPct val="100000"/>
            </a:pPr>
            <a:r>
              <a:rPr lang="en-US" sz="1800" dirty="0" smtClean="0">
                <a:latin typeface="Calibri" panose="020F0502020204030204" pitchFamily="34" charset="0"/>
              </a:rPr>
              <a:t>The University has a critical maintenance plan.  Under this plan, the University has been addressing the most critical issues as time and funding permit.  The critical maintenance funds appropriated by the General Assembly have been essential in addressing these needs.</a:t>
            </a:r>
          </a:p>
          <a:p>
            <a:pPr algn="just">
              <a:buClrTx/>
              <a:buSzPct val="100000"/>
            </a:pPr>
            <a:r>
              <a:rPr lang="en-US" sz="1800" dirty="0" smtClean="0">
                <a:latin typeface="Calibri" panose="020F0502020204030204" pitchFamily="34" charset="0"/>
              </a:rPr>
              <a:t>Current critical maintenance projects include modernization and update of elevators, sidewalk repairs, Food Service dish machine upgrade, classroom improvements to include carpet, paint, and furniture, security camera/emergency call tower upgrades, web-based, secure climate and environmental regulatory control system.</a:t>
            </a:r>
          </a:p>
          <a:p>
            <a:pPr algn="just">
              <a:buClrTx/>
              <a:buSzPct val="100000"/>
            </a:pPr>
            <a:r>
              <a:rPr lang="en-US" sz="1800" dirty="0" smtClean="0">
                <a:latin typeface="Calibri" panose="020F0502020204030204" pitchFamily="34" charset="0"/>
              </a:rPr>
              <a:t>FY 2017-2018, Lander University spent $1,425,177 on maintenance needs.  Lander has six ongoing projects for an estimated $2,377,848.</a:t>
            </a:r>
            <a:endParaRPr lang="en-US" sz="1800" dirty="0">
              <a:latin typeface="Calibri" panose="020F0502020204030204" pitchFamily="34" charset="0"/>
            </a:endParaRPr>
          </a:p>
        </p:txBody>
      </p:sp>
    </p:spTree>
    <p:extLst>
      <p:ext uri="{BB962C8B-B14F-4D97-AF65-F5344CB8AC3E}">
        <p14:creationId xmlns:p14="http://schemas.microsoft.com/office/powerpoint/2010/main" val="4094877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43200" y="762000"/>
            <a:ext cx="3657600" cy="4876800"/>
          </a:xfrm>
          <a:prstGeom prst="rect">
            <a:avLst/>
          </a:prstGeom>
        </p:spPr>
      </p:pic>
      <p:sp>
        <p:nvSpPr>
          <p:cNvPr id="6" name="Rectangle 5"/>
          <p:cNvSpPr/>
          <p:nvPr/>
        </p:nvSpPr>
        <p:spPr>
          <a:xfrm>
            <a:off x="0" y="6412089"/>
            <a:ext cx="9144000" cy="445911"/>
          </a:xfrm>
          <a:prstGeom prst="rect">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solidFill>
                  <a:schemeClr val="bg1"/>
                </a:solidFill>
              </a:rPr>
              <a:pPr/>
              <a:t>9</a:t>
            </a:fld>
            <a:endParaRPr lang="en-US" dirty="0">
              <a:solidFill>
                <a:schemeClr val="bg1"/>
              </a:solidFill>
            </a:endParaRPr>
          </a:p>
        </p:txBody>
      </p:sp>
      <p:sp>
        <p:nvSpPr>
          <p:cNvPr id="7" name="Title 1"/>
          <p:cNvSpPr>
            <a:spLocks noGrp="1"/>
          </p:cNvSpPr>
          <p:nvPr>
            <p:ph type="title"/>
          </p:nvPr>
        </p:nvSpPr>
        <p:spPr>
          <a:xfrm>
            <a:off x="457200" y="0"/>
            <a:ext cx="8229600" cy="1143000"/>
          </a:xfrm>
        </p:spPr>
        <p:txBody>
          <a:bodyPr/>
          <a:lstStyle/>
          <a:p>
            <a:r>
              <a:rPr lang="en-US" dirty="0" smtClean="0"/>
              <a:t>Maintenance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762602658"/>
              </p:ext>
            </p:extLst>
          </p:nvPr>
        </p:nvGraphicFramePr>
        <p:xfrm>
          <a:off x="457200" y="1524000"/>
          <a:ext cx="8229600" cy="427736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370840">
                <a:tc>
                  <a:txBody>
                    <a:bodyPr/>
                    <a:lstStyle/>
                    <a:p>
                      <a:pPr algn="ctr"/>
                      <a:r>
                        <a:rPr lang="en-US" sz="1400" dirty="0" smtClean="0"/>
                        <a:t>Project</a:t>
                      </a:r>
                      <a:endParaRPr lang="en-US" sz="1400" dirty="0"/>
                    </a:p>
                  </a:txBody>
                  <a:tcPr/>
                </a:tc>
                <a:tc>
                  <a:txBody>
                    <a:bodyPr/>
                    <a:lstStyle/>
                    <a:p>
                      <a:pPr algn="ctr"/>
                      <a:r>
                        <a:rPr lang="en-US" sz="1400" dirty="0" smtClean="0"/>
                        <a:t>Why Deferred</a:t>
                      </a:r>
                      <a:endParaRPr lang="en-US" sz="1400" dirty="0"/>
                    </a:p>
                  </a:txBody>
                  <a:tcPr/>
                </a:tc>
                <a:tc>
                  <a:txBody>
                    <a:bodyPr/>
                    <a:lstStyle/>
                    <a:p>
                      <a:pPr algn="ctr"/>
                      <a:r>
                        <a:rPr lang="en-US" sz="1400" dirty="0" smtClean="0"/>
                        <a:t>Current Status</a:t>
                      </a:r>
                      <a:endParaRPr lang="en-US" sz="1400" dirty="0"/>
                    </a:p>
                  </a:txBody>
                  <a:tcPr/>
                </a:tc>
                <a:tc>
                  <a:txBody>
                    <a:bodyPr/>
                    <a:lstStyle/>
                    <a:p>
                      <a:pPr algn="ctr"/>
                      <a:r>
                        <a:rPr lang="en-US" sz="1400" dirty="0" smtClean="0"/>
                        <a:t>Active/Inactive</a:t>
                      </a:r>
                      <a:endParaRPr lang="en-US" sz="1400" dirty="0"/>
                    </a:p>
                  </a:txBody>
                  <a:tcPr/>
                </a:tc>
                <a:tc>
                  <a:txBody>
                    <a:bodyPr/>
                    <a:lstStyle/>
                    <a:p>
                      <a:pPr algn="ctr"/>
                      <a:r>
                        <a:rPr lang="en-US" sz="1400" dirty="0" smtClean="0"/>
                        <a:t>Budget</a:t>
                      </a:r>
                      <a:endParaRPr lang="en-US" sz="1400" dirty="0"/>
                    </a:p>
                  </a:txBody>
                  <a:tcPr/>
                </a:tc>
                <a:extLst>
                  <a:ext uri="{0D108BD9-81ED-4DB2-BD59-A6C34878D82A}">
                    <a16:rowId xmlns:a16="http://schemas.microsoft.com/office/drawing/2014/main" val="10000"/>
                  </a:ext>
                </a:extLst>
              </a:tr>
              <a:tr h="370840">
                <a:tc>
                  <a:txBody>
                    <a:bodyPr/>
                    <a:lstStyle/>
                    <a:p>
                      <a:r>
                        <a:rPr lang="en-US" sz="1400" dirty="0" smtClean="0"/>
                        <a:t>Modernization and update to Elevators</a:t>
                      </a:r>
                      <a:endParaRPr lang="en-US" sz="1400" dirty="0"/>
                    </a:p>
                  </a:txBody>
                  <a:tcPr/>
                </a:tc>
                <a:tc>
                  <a:txBody>
                    <a:bodyPr/>
                    <a:lstStyle/>
                    <a:p>
                      <a:r>
                        <a:rPr lang="en-US" sz="1400" dirty="0" smtClean="0"/>
                        <a:t>Approaching</a:t>
                      </a:r>
                      <a:r>
                        <a:rPr lang="en-US" sz="1400" baseline="0" dirty="0" smtClean="0"/>
                        <a:t> end of life</a:t>
                      </a:r>
                      <a:endParaRPr lang="en-US" sz="1400" dirty="0"/>
                    </a:p>
                  </a:txBody>
                  <a:tcPr/>
                </a:tc>
                <a:tc>
                  <a:txBody>
                    <a:bodyPr/>
                    <a:lstStyle/>
                    <a:p>
                      <a:r>
                        <a:rPr lang="en-US" sz="1400" dirty="0" smtClean="0"/>
                        <a:t>Ongoing</a:t>
                      </a:r>
                      <a:endParaRPr lang="en-US" sz="1400" dirty="0"/>
                    </a:p>
                  </a:txBody>
                  <a:tcPr/>
                </a:tc>
                <a:tc>
                  <a:txBody>
                    <a:bodyPr/>
                    <a:lstStyle/>
                    <a:p>
                      <a:r>
                        <a:rPr lang="en-US" sz="1400" dirty="0" smtClean="0"/>
                        <a:t>Active</a:t>
                      </a:r>
                      <a:endParaRPr lang="en-US" sz="1400" dirty="0"/>
                    </a:p>
                  </a:txBody>
                  <a:tcPr/>
                </a:tc>
                <a:tc>
                  <a:txBody>
                    <a:bodyPr/>
                    <a:lstStyle/>
                    <a:p>
                      <a:pPr algn="r"/>
                      <a:r>
                        <a:rPr lang="en-US" sz="1400" dirty="0" smtClean="0"/>
                        <a:t>$400,000</a:t>
                      </a:r>
                      <a:endParaRPr lang="en-US" sz="1400" dirty="0"/>
                    </a:p>
                  </a:txBody>
                  <a:tcPr/>
                </a:tc>
                <a:extLst>
                  <a:ext uri="{0D108BD9-81ED-4DB2-BD59-A6C34878D82A}">
                    <a16:rowId xmlns:a16="http://schemas.microsoft.com/office/drawing/2014/main" val="10001"/>
                  </a:ext>
                </a:extLst>
              </a:tr>
              <a:tr h="370840">
                <a:tc>
                  <a:txBody>
                    <a:bodyPr/>
                    <a:lstStyle/>
                    <a:p>
                      <a:r>
                        <a:rPr lang="en-US" sz="1400" dirty="0" smtClean="0"/>
                        <a:t>Sidewalk Repairs</a:t>
                      </a:r>
                      <a:endParaRPr lang="en-US" sz="1400" dirty="0"/>
                    </a:p>
                  </a:txBody>
                  <a:tcPr/>
                </a:tc>
                <a:tc>
                  <a:txBody>
                    <a:bodyPr/>
                    <a:lstStyle/>
                    <a:p>
                      <a:r>
                        <a:rPr lang="en-US" sz="1400" dirty="0" smtClean="0"/>
                        <a:t>Rotational evaluation and upkeep</a:t>
                      </a:r>
                      <a:endParaRPr lang="en-US" sz="1400" dirty="0"/>
                    </a:p>
                  </a:txBody>
                  <a:tcPr/>
                </a:tc>
                <a:tc>
                  <a:txBody>
                    <a:bodyPr/>
                    <a:lstStyle/>
                    <a:p>
                      <a:r>
                        <a:rPr lang="en-US" sz="1400" dirty="0" smtClean="0"/>
                        <a:t>Ongoing</a:t>
                      </a:r>
                      <a:endParaRPr lang="en-US" sz="1400" dirty="0"/>
                    </a:p>
                  </a:txBody>
                  <a:tcPr/>
                </a:tc>
                <a:tc>
                  <a:txBody>
                    <a:bodyPr/>
                    <a:lstStyle/>
                    <a:p>
                      <a:r>
                        <a:rPr lang="en-US" sz="1400" dirty="0" smtClean="0"/>
                        <a:t>Active</a:t>
                      </a:r>
                      <a:endParaRPr lang="en-US" sz="1400" dirty="0"/>
                    </a:p>
                  </a:txBody>
                  <a:tcPr/>
                </a:tc>
                <a:tc>
                  <a:txBody>
                    <a:bodyPr/>
                    <a:lstStyle/>
                    <a:p>
                      <a:pPr algn="r"/>
                      <a:r>
                        <a:rPr lang="en-US" sz="1400" dirty="0" smtClean="0"/>
                        <a:t>$100,000</a:t>
                      </a:r>
                      <a:endParaRPr lang="en-US" sz="1400" dirty="0"/>
                    </a:p>
                  </a:txBody>
                  <a:tcPr/>
                </a:tc>
                <a:extLst>
                  <a:ext uri="{0D108BD9-81ED-4DB2-BD59-A6C34878D82A}">
                    <a16:rowId xmlns:a16="http://schemas.microsoft.com/office/drawing/2014/main" val="10002"/>
                  </a:ext>
                </a:extLst>
              </a:tr>
              <a:tr h="370840">
                <a:tc>
                  <a:txBody>
                    <a:bodyPr/>
                    <a:lstStyle/>
                    <a:p>
                      <a:r>
                        <a:rPr lang="en-US" sz="1400" dirty="0" smtClean="0"/>
                        <a:t>Food Service</a:t>
                      </a:r>
                      <a:r>
                        <a:rPr lang="en-US" sz="1400" baseline="0" dirty="0" smtClean="0"/>
                        <a:t> dish machine upgrade</a:t>
                      </a:r>
                      <a:endParaRPr lang="en-US" sz="1400" dirty="0"/>
                    </a:p>
                  </a:txBody>
                  <a:tcPr/>
                </a:tc>
                <a:tc>
                  <a:txBody>
                    <a:bodyPr/>
                    <a:lstStyle/>
                    <a:p>
                      <a:r>
                        <a:rPr lang="en-US" sz="1400" dirty="0" smtClean="0"/>
                        <a:t>Manufacturer discontinued replacement parts</a:t>
                      </a:r>
                      <a:endParaRPr lang="en-US" sz="1400" dirty="0"/>
                    </a:p>
                  </a:txBody>
                  <a:tcPr/>
                </a:tc>
                <a:tc>
                  <a:txBody>
                    <a:bodyPr/>
                    <a:lstStyle/>
                    <a:p>
                      <a:r>
                        <a:rPr lang="en-US" sz="1400" dirty="0" smtClean="0"/>
                        <a:t>Ongoing</a:t>
                      </a:r>
                      <a:endParaRPr lang="en-US" sz="1400" dirty="0"/>
                    </a:p>
                  </a:txBody>
                  <a:tcPr/>
                </a:tc>
                <a:tc>
                  <a:txBody>
                    <a:bodyPr/>
                    <a:lstStyle/>
                    <a:p>
                      <a:r>
                        <a:rPr lang="en-US" sz="1400" dirty="0" smtClean="0"/>
                        <a:t>Active</a:t>
                      </a:r>
                      <a:endParaRPr lang="en-US" sz="1400" dirty="0"/>
                    </a:p>
                  </a:txBody>
                  <a:tcPr/>
                </a:tc>
                <a:tc>
                  <a:txBody>
                    <a:bodyPr/>
                    <a:lstStyle/>
                    <a:p>
                      <a:pPr algn="r"/>
                      <a:r>
                        <a:rPr lang="en-US" sz="1400" dirty="0" smtClean="0"/>
                        <a:t>$130,000</a:t>
                      </a:r>
                      <a:endParaRPr lang="en-US" sz="1400" dirty="0"/>
                    </a:p>
                  </a:txBody>
                  <a:tcPr/>
                </a:tc>
                <a:extLst>
                  <a:ext uri="{0D108BD9-81ED-4DB2-BD59-A6C34878D82A}">
                    <a16:rowId xmlns:a16="http://schemas.microsoft.com/office/drawing/2014/main" val="10003"/>
                  </a:ext>
                </a:extLst>
              </a:tr>
              <a:tr h="370840">
                <a:tc>
                  <a:txBody>
                    <a:bodyPr/>
                    <a:lstStyle/>
                    <a:p>
                      <a:r>
                        <a:rPr lang="en-US" sz="1400" dirty="0" smtClean="0"/>
                        <a:t>Classroom Improvements</a:t>
                      </a:r>
                      <a:endParaRPr lang="en-US" sz="1400" dirty="0"/>
                    </a:p>
                  </a:txBody>
                  <a:tcPr/>
                </a:tc>
                <a:tc>
                  <a:txBody>
                    <a:bodyPr/>
                    <a:lstStyle/>
                    <a:p>
                      <a:r>
                        <a:rPr lang="en-US" sz="1400" dirty="0" smtClean="0"/>
                        <a:t>Prior</a:t>
                      </a:r>
                      <a:r>
                        <a:rPr lang="en-US" sz="1400" baseline="0" dirty="0" smtClean="0"/>
                        <a:t> funding restrictions</a:t>
                      </a:r>
                      <a:endParaRPr lang="en-US" sz="1400" dirty="0"/>
                    </a:p>
                  </a:txBody>
                  <a:tcPr/>
                </a:tc>
                <a:tc>
                  <a:txBody>
                    <a:bodyPr/>
                    <a:lstStyle/>
                    <a:p>
                      <a:r>
                        <a:rPr lang="en-US" sz="1400" dirty="0" smtClean="0"/>
                        <a:t>Ongoing</a:t>
                      </a:r>
                      <a:endParaRPr lang="en-US" sz="1400" dirty="0"/>
                    </a:p>
                  </a:txBody>
                  <a:tcPr/>
                </a:tc>
                <a:tc>
                  <a:txBody>
                    <a:bodyPr/>
                    <a:lstStyle/>
                    <a:p>
                      <a:r>
                        <a:rPr lang="en-US" sz="1400" dirty="0" smtClean="0"/>
                        <a:t>Active</a:t>
                      </a:r>
                      <a:endParaRPr lang="en-US" sz="1400" dirty="0"/>
                    </a:p>
                  </a:txBody>
                  <a:tcPr/>
                </a:tc>
                <a:tc>
                  <a:txBody>
                    <a:bodyPr/>
                    <a:lstStyle/>
                    <a:p>
                      <a:pPr algn="r"/>
                      <a:r>
                        <a:rPr lang="en-US" sz="1400" dirty="0" smtClean="0"/>
                        <a:t>$1,587,848</a:t>
                      </a:r>
                    </a:p>
                    <a:p>
                      <a:pPr algn="r"/>
                      <a:r>
                        <a:rPr lang="en-US" sz="1400" dirty="0" smtClean="0"/>
                        <a:t>(H.4951)</a:t>
                      </a:r>
                      <a:endParaRPr lang="en-US" sz="1400" dirty="0"/>
                    </a:p>
                  </a:txBody>
                  <a:tcPr/>
                </a:tc>
                <a:extLst>
                  <a:ext uri="{0D108BD9-81ED-4DB2-BD59-A6C34878D82A}">
                    <a16:rowId xmlns:a16="http://schemas.microsoft.com/office/drawing/2014/main" val="10004"/>
                  </a:ext>
                </a:extLst>
              </a:tr>
              <a:tr h="370840">
                <a:tc>
                  <a:txBody>
                    <a:bodyPr/>
                    <a:lstStyle/>
                    <a:p>
                      <a:r>
                        <a:rPr lang="en-US" sz="1400" dirty="0" smtClean="0"/>
                        <a:t>Security camera/emergency</a:t>
                      </a:r>
                      <a:r>
                        <a:rPr lang="en-US" sz="1400" baseline="0" dirty="0" smtClean="0"/>
                        <a:t> call tower upgrades</a:t>
                      </a:r>
                      <a:endParaRPr lang="en-US" sz="1400" dirty="0"/>
                    </a:p>
                  </a:txBody>
                  <a:tcPr/>
                </a:tc>
                <a:tc>
                  <a:txBody>
                    <a:bodyPr/>
                    <a:lstStyle/>
                    <a:p>
                      <a:r>
                        <a:rPr lang="en-US" sz="1400" dirty="0" smtClean="0"/>
                        <a:t>Rotational evaluation</a:t>
                      </a:r>
                      <a:r>
                        <a:rPr lang="en-US" sz="1400" baseline="0" dirty="0" smtClean="0"/>
                        <a:t> and upkeep</a:t>
                      </a:r>
                      <a:endParaRPr lang="en-US" sz="1400" dirty="0"/>
                    </a:p>
                  </a:txBody>
                  <a:tcPr/>
                </a:tc>
                <a:tc>
                  <a:txBody>
                    <a:bodyPr/>
                    <a:lstStyle/>
                    <a:p>
                      <a:r>
                        <a:rPr lang="en-US" sz="1400" dirty="0" smtClean="0"/>
                        <a:t>Ongoing</a:t>
                      </a:r>
                      <a:endParaRPr lang="en-US" sz="1400" dirty="0"/>
                    </a:p>
                  </a:txBody>
                  <a:tcPr/>
                </a:tc>
                <a:tc>
                  <a:txBody>
                    <a:bodyPr/>
                    <a:lstStyle/>
                    <a:p>
                      <a:r>
                        <a:rPr lang="en-US" sz="1400" dirty="0" smtClean="0"/>
                        <a:t>Active</a:t>
                      </a:r>
                      <a:endParaRPr lang="en-US" sz="1400" dirty="0"/>
                    </a:p>
                  </a:txBody>
                  <a:tcPr/>
                </a:tc>
                <a:tc>
                  <a:txBody>
                    <a:bodyPr/>
                    <a:lstStyle/>
                    <a:p>
                      <a:pPr algn="r"/>
                      <a:r>
                        <a:rPr lang="en-US" sz="1400" dirty="0" smtClean="0"/>
                        <a:t>$60,000</a:t>
                      </a:r>
                      <a:endParaRPr lang="en-US" sz="1400" dirty="0"/>
                    </a:p>
                  </a:txBody>
                  <a:tcPr/>
                </a:tc>
                <a:extLst>
                  <a:ext uri="{0D108BD9-81ED-4DB2-BD59-A6C34878D82A}">
                    <a16:rowId xmlns:a16="http://schemas.microsoft.com/office/drawing/2014/main" val="10005"/>
                  </a:ext>
                </a:extLst>
              </a:tr>
              <a:tr h="370840">
                <a:tc>
                  <a:txBody>
                    <a:bodyPr/>
                    <a:lstStyle/>
                    <a:p>
                      <a:r>
                        <a:rPr lang="en-US" sz="1400" dirty="0" smtClean="0"/>
                        <a:t>Web-based, secure</a:t>
                      </a:r>
                      <a:r>
                        <a:rPr lang="en-US" sz="1400" baseline="0" dirty="0" smtClean="0"/>
                        <a:t> climate and environmental regulatory control system</a:t>
                      </a:r>
                      <a:endParaRPr lang="en-US" sz="1400" dirty="0"/>
                    </a:p>
                  </a:txBody>
                  <a:tcPr/>
                </a:tc>
                <a:tc>
                  <a:txBody>
                    <a:bodyPr/>
                    <a:lstStyle/>
                    <a:p>
                      <a:r>
                        <a:rPr lang="en-US" sz="1400" dirty="0" smtClean="0"/>
                        <a:t>Reached end of life</a:t>
                      </a:r>
                      <a:endParaRPr lang="en-US" sz="1400" dirty="0"/>
                    </a:p>
                  </a:txBody>
                  <a:tcPr/>
                </a:tc>
                <a:tc>
                  <a:txBody>
                    <a:bodyPr/>
                    <a:lstStyle/>
                    <a:p>
                      <a:r>
                        <a:rPr lang="en-US" sz="1400" dirty="0" smtClean="0"/>
                        <a:t>Ongoing</a:t>
                      </a:r>
                      <a:endParaRPr lang="en-US" sz="1400" dirty="0"/>
                    </a:p>
                  </a:txBody>
                  <a:tcPr/>
                </a:tc>
                <a:tc>
                  <a:txBody>
                    <a:bodyPr/>
                    <a:lstStyle/>
                    <a:p>
                      <a:r>
                        <a:rPr lang="en-US" sz="1400" dirty="0" smtClean="0"/>
                        <a:t>Active</a:t>
                      </a:r>
                      <a:endParaRPr lang="en-US" sz="1400" dirty="0"/>
                    </a:p>
                  </a:txBody>
                  <a:tcPr/>
                </a:tc>
                <a:tc>
                  <a:txBody>
                    <a:bodyPr/>
                    <a:lstStyle/>
                    <a:p>
                      <a:pPr algn="r"/>
                      <a:r>
                        <a:rPr lang="en-US" sz="1400" dirty="0" smtClean="0"/>
                        <a:t>$100,000</a:t>
                      </a:r>
                      <a:endParaRPr lang="en-US" sz="1400" dirty="0"/>
                    </a:p>
                  </a:txBody>
                  <a:tcPr/>
                </a:tc>
                <a:extLst>
                  <a:ext uri="{0D108BD9-81ED-4DB2-BD59-A6C34878D82A}">
                    <a16:rowId xmlns:a16="http://schemas.microsoft.com/office/drawing/2014/main" val="10006"/>
                  </a:ext>
                </a:extLst>
              </a:tr>
              <a:tr h="370840">
                <a:tc>
                  <a:txBody>
                    <a:bodyPr/>
                    <a:lstStyle/>
                    <a:p>
                      <a:r>
                        <a:rPr lang="en-US" sz="1400" b="1" dirty="0" smtClean="0"/>
                        <a:t>TOTAL</a:t>
                      </a:r>
                      <a:endParaRPr lang="en-US" sz="1400" b="1"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pPr algn="r"/>
                      <a:r>
                        <a:rPr lang="en-US" sz="1400" b="1" dirty="0" smtClean="0"/>
                        <a:t>$2,377,848</a:t>
                      </a:r>
                      <a:endParaRPr lang="en-US" sz="1400" b="1"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16529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9348</TotalTime>
  <Words>2531</Words>
  <Application>Microsoft Office PowerPoint</Application>
  <PresentationFormat>On-screen Show (4:3)</PresentationFormat>
  <Paragraphs>874</Paragraphs>
  <Slides>38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Lander University</vt:lpstr>
      <vt:lpstr>College Highlights</vt:lpstr>
      <vt:lpstr>Appropriations History</vt:lpstr>
      <vt:lpstr>FY 19 Projected Current Revenue</vt:lpstr>
      <vt:lpstr>FY 19 Projected Current Expenses</vt:lpstr>
      <vt:lpstr>Carry Forward</vt:lpstr>
      <vt:lpstr>Capital Projects</vt:lpstr>
      <vt:lpstr>Maintenance</vt:lpstr>
      <vt:lpstr>Maintenance</vt:lpstr>
      <vt:lpstr>FY 20 Recurring Revenue Budget with anticipated funding</vt:lpstr>
      <vt:lpstr>FY 20 Non-Recurring Revenue Budget with anticipated funding</vt:lpstr>
      <vt:lpstr>FY 20 Recurring Expense Budget with anticipated funding</vt:lpstr>
      <vt:lpstr>FY 20 Non-Recurring Expense Budget with anticipated funding</vt:lpstr>
      <vt:lpstr>Recurring Request </vt:lpstr>
      <vt:lpstr>Non-Recurring Request</vt:lpstr>
      <vt:lpstr>Capital Request </vt:lpstr>
      <vt:lpstr>Other Fund Request</vt:lpstr>
      <vt:lpstr>Federal Fund Request</vt:lpstr>
      <vt:lpstr>FTE Request</vt:lpstr>
      <vt:lpstr>Provisos</vt:lpstr>
      <vt:lpstr>Provisos</vt:lpstr>
      <vt:lpstr>PowerPoint Presentation</vt:lpstr>
      <vt:lpstr>Student Enrollment</vt:lpstr>
      <vt:lpstr>Student Enrollment</vt:lpstr>
      <vt:lpstr>Minority Enrollment</vt:lpstr>
      <vt:lpstr>PowerPoint Presentation</vt:lpstr>
      <vt:lpstr>Fall 2018 In-State/Out-of-State Students </vt:lpstr>
      <vt:lpstr>Graduation Data</vt:lpstr>
      <vt:lpstr>Tuition &amp; Fees per semester</vt:lpstr>
      <vt:lpstr>2018-2019 Tuition &amp; Fee Schedule per semester</vt:lpstr>
      <vt:lpstr>2018-2019 Tuition &amp; Fee Schedule per semester</vt:lpstr>
      <vt:lpstr>Scholarships &amp; Grants</vt:lpstr>
      <vt:lpstr>Outstanding Debt </vt:lpstr>
      <vt:lpstr>Employees</vt:lpstr>
      <vt:lpstr>Fall 2018 Student to Faculty Ratio</vt:lpstr>
      <vt:lpstr>Minority Representation</vt:lpstr>
      <vt:lpstr>4% Tuition Waiver &amp; Abatements</vt:lpstr>
      <vt:lpstr>Criterion for Merit Award Abatements</vt:lpstr>
    </vt:vector>
  </TitlesOfParts>
  <Company>LPITS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Agency Title Page</dc:title>
  <dc:creator>%USERNAME%</dc:creator>
  <cp:lastModifiedBy>AJ Newton</cp:lastModifiedBy>
  <cp:revision>320</cp:revision>
  <cp:lastPrinted>2018-12-20T14:58:42Z</cp:lastPrinted>
  <dcterms:created xsi:type="dcterms:W3CDTF">2012-12-18T13:46:33Z</dcterms:created>
  <dcterms:modified xsi:type="dcterms:W3CDTF">2019-01-02T13:07:53Z</dcterms:modified>
</cp:coreProperties>
</file>